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709" r:id="rId5"/>
  </p:sldMasterIdLst>
  <p:notesMasterIdLst>
    <p:notesMasterId r:id="rId41"/>
  </p:notesMasterIdLst>
  <p:sldIdLst>
    <p:sldId id="256" r:id="rId6"/>
    <p:sldId id="260" r:id="rId7"/>
    <p:sldId id="289" r:id="rId8"/>
    <p:sldId id="261" r:id="rId9"/>
    <p:sldId id="295" r:id="rId10"/>
    <p:sldId id="267" r:id="rId11"/>
    <p:sldId id="268" r:id="rId12"/>
    <p:sldId id="282" r:id="rId13"/>
    <p:sldId id="283" r:id="rId14"/>
    <p:sldId id="284" r:id="rId15"/>
    <p:sldId id="285" r:id="rId16"/>
    <p:sldId id="286" r:id="rId17"/>
    <p:sldId id="287" r:id="rId18"/>
    <p:sldId id="288" r:id="rId19"/>
    <p:sldId id="276" r:id="rId20"/>
    <p:sldId id="302" r:id="rId21"/>
    <p:sldId id="303" r:id="rId22"/>
    <p:sldId id="304" r:id="rId23"/>
    <p:sldId id="305" r:id="rId24"/>
    <p:sldId id="306" r:id="rId25"/>
    <p:sldId id="307" r:id="rId26"/>
    <p:sldId id="309" r:id="rId27"/>
    <p:sldId id="310" r:id="rId28"/>
    <p:sldId id="308" r:id="rId29"/>
    <p:sldId id="294" r:id="rId30"/>
    <p:sldId id="292" r:id="rId31"/>
    <p:sldId id="293" r:id="rId32"/>
    <p:sldId id="301" r:id="rId33"/>
    <p:sldId id="298" r:id="rId34"/>
    <p:sldId id="264" r:id="rId35"/>
    <p:sldId id="297" r:id="rId36"/>
    <p:sldId id="263" r:id="rId37"/>
    <p:sldId id="299" r:id="rId38"/>
    <p:sldId id="291" r:id="rId39"/>
    <p:sldId id="278" r:id="rId4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1F2E"/>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73277"/>
  </p:normalViewPr>
  <p:slideViewPr>
    <p:cSldViewPr snapToGrid="0">
      <p:cViewPr>
        <p:scale>
          <a:sx n="114" d="100"/>
          <a:sy n="114" d="100"/>
        </p:scale>
        <p:origin x="54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ACE0B-182E-46DC-8510-E80FFAD24253}"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CD0A955-E7B1-442C-918D-5012B7BCEA82}">
      <dgm:prSet/>
      <dgm:spPr/>
      <dgm:t>
        <a:bodyPr/>
        <a:lstStyle/>
        <a:p>
          <a:pPr>
            <a:lnSpc>
              <a:spcPct val="100000"/>
            </a:lnSpc>
          </a:pPr>
          <a:r>
            <a:rPr lang="en-US"/>
            <a:t>Vanishing gradients: this becomes a real problem in deeper networks (i.e. those with more layers)</a:t>
          </a:r>
        </a:p>
      </dgm:t>
    </dgm:pt>
    <dgm:pt modelId="{1127D901-5E84-4B9D-9619-E2FED8EC1A0D}" type="parTrans" cxnId="{CF82B832-5C4A-4262-840E-EA8053BB51F7}">
      <dgm:prSet/>
      <dgm:spPr/>
      <dgm:t>
        <a:bodyPr/>
        <a:lstStyle/>
        <a:p>
          <a:endParaRPr lang="en-US"/>
        </a:p>
      </dgm:t>
    </dgm:pt>
    <dgm:pt modelId="{8587FB14-2433-468E-BCC2-C7EDF1C65615}" type="sibTrans" cxnId="{CF82B832-5C4A-4262-840E-EA8053BB51F7}">
      <dgm:prSet/>
      <dgm:spPr/>
      <dgm:t>
        <a:bodyPr/>
        <a:lstStyle/>
        <a:p>
          <a:endParaRPr lang="en-US"/>
        </a:p>
      </dgm:t>
    </dgm:pt>
    <dgm:pt modelId="{92966F1E-6C65-425F-9903-24039DB4191A}">
      <dgm:prSet/>
      <dgm:spPr/>
      <dgm:t>
        <a:bodyPr/>
        <a:lstStyle/>
        <a:p>
          <a:pPr>
            <a:lnSpc>
              <a:spcPct val="100000"/>
            </a:lnSpc>
          </a:pPr>
          <a:r>
            <a:rPr lang="en-US"/>
            <a:t>What if we can’t differentiate the function?</a:t>
          </a:r>
        </a:p>
      </dgm:t>
    </dgm:pt>
    <dgm:pt modelId="{1A5BB12F-D91B-4393-BDF2-2064E41A9369}" type="parTrans" cxnId="{1E292F2B-7B9F-4D8F-B8FF-98320150E2A9}">
      <dgm:prSet/>
      <dgm:spPr/>
      <dgm:t>
        <a:bodyPr/>
        <a:lstStyle/>
        <a:p>
          <a:endParaRPr lang="en-US"/>
        </a:p>
      </dgm:t>
    </dgm:pt>
    <dgm:pt modelId="{8F245F23-ECA3-49DB-8DB3-DD0479B90504}" type="sibTrans" cxnId="{1E292F2B-7B9F-4D8F-B8FF-98320150E2A9}">
      <dgm:prSet/>
      <dgm:spPr/>
      <dgm:t>
        <a:bodyPr/>
        <a:lstStyle/>
        <a:p>
          <a:endParaRPr lang="en-US"/>
        </a:p>
      </dgm:t>
    </dgm:pt>
    <dgm:pt modelId="{8B762D31-4637-4177-BE58-E44C452363BE}">
      <dgm:prSet/>
      <dgm:spPr/>
      <dgm:t>
        <a:bodyPr/>
        <a:lstStyle/>
        <a:p>
          <a:pPr>
            <a:lnSpc>
              <a:spcPct val="100000"/>
            </a:lnSpc>
          </a:pPr>
          <a:r>
            <a:rPr lang="en-US"/>
            <a:t>Not really biologically plausible</a:t>
          </a:r>
        </a:p>
      </dgm:t>
    </dgm:pt>
    <dgm:pt modelId="{91591DB5-27BC-408F-9F64-585CB25A27B4}" type="parTrans" cxnId="{76B5FAC6-88F5-44FD-A199-D26B664FC0CC}">
      <dgm:prSet/>
      <dgm:spPr/>
      <dgm:t>
        <a:bodyPr/>
        <a:lstStyle/>
        <a:p>
          <a:endParaRPr lang="en-US"/>
        </a:p>
      </dgm:t>
    </dgm:pt>
    <dgm:pt modelId="{FEEB9E9C-CC5F-41F2-90CC-77601BF5922E}" type="sibTrans" cxnId="{76B5FAC6-88F5-44FD-A199-D26B664FC0CC}">
      <dgm:prSet/>
      <dgm:spPr/>
      <dgm:t>
        <a:bodyPr/>
        <a:lstStyle/>
        <a:p>
          <a:endParaRPr lang="en-US"/>
        </a:p>
      </dgm:t>
    </dgm:pt>
    <dgm:pt modelId="{C463C4D5-E71F-46BF-B33C-4BBE572DE34E}" type="pres">
      <dgm:prSet presAssocID="{24AACE0B-182E-46DC-8510-E80FFAD24253}" presName="root" presStyleCnt="0">
        <dgm:presLayoutVars>
          <dgm:dir/>
          <dgm:resizeHandles val="exact"/>
        </dgm:presLayoutVars>
      </dgm:prSet>
      <dgm:spPr/>
    </dgm:pt>
    <dgm:pt modelId="{B9388D60-A5AB-4B59-85A5-B726CBDD3E4C}" type="pres">
      <dgm:prSet presAssocID="{2CD0A955-E7B1-442C-918D-5012B7BCEA82}" presName="compNode" presStyleCnt="0"/>
      <dgm:spPr/>
    </dgm:pt>
    <dgm:pt modelId="{DD87C726-9647-4CAB-8D98-1D15344DAC3A}" type="pres">
      <dgm:prSet presAssocID="{2CD0A955-E7B1-442C-918D-5012B7BCEA82}" presName="bgRect" presStyleLbl="bgShp" presStyleIdx="0" presStyleCnt="3"/>
      <dgm:spPr/>
    </dgm:pt>
    <dgm:pt modelId="{D3D343AF-ACC2-48CB-A042-7C821188D819}" type="pres">
      <dgm:prSet presAssocID="{2CD0A955-E7B1-442C-918D-5012B7BCEA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6938710A-9853-45CD-85C5-A12017BB3B29}" type="pres">
      <dgm:prSet presAssocID="{2CD0A955-E7B1-442C-918D-5012B7BCEA82}" presName="spaceRect" presStyleCnt="0"/>
      <dgm:spPr/>
    </dgm:pt>
    <dgm:pt modelId="{4EE04886-CC21-4D47-A816-9096F2B39ADD}" type="pres">
      <dgm:prSet presAssocID="{2CD0A955-E7B1-442C-918D-5012B7BCEA82}" presName="parTx" presStyleLbl="revTx" presStyleIdx="0" presStyleCnt="3">
        <dgm:presLayoutVars>
          <dgm:chMax val="0"/>
          <dgm:chPref val="0"/>
        </dgm:presLayoutVars>
      </dgm:prSet>
      <dgm:spPr/>
    </dgm:pt>
    <dgm:pt modelId="{83A1B81D-7573-453B-B44E-80DE88FE3E23}" type="pres">
      <dgm:prSet presAssocID="{8587FB14-2433-468E-BCC2-C7EDF1C65615}" presName="sibTrans" presStyleCnt="0"/>
      <dgm:spPr/>
    </dgm:pt>
    <dgm:pt modelId="{17A12274-B23A-41CD-AD14-33240E7FDF49}" type="pres">
      <dgm:prSet presAssocID="{92966F1E-6C65-425F-9903-24039DB4191A}" presName="compNode" presStyleCnt="0"/>
      <dgm:spPr/>
    </dgm:pt>
    <dgm:pt modelId="{96006620-BEBA-425D-9DF1-FBDA7B02E356}" type="pres">
      <dgm:prSet presAssocID="{92966F1E-6C65-425F-9903-24039DB4191A}" presName="bgRect" presStyleLbl="bgShp" presStyleIdx="1" presStyleCnt="3"/>
      <dgm:spPr/>
    </dgm:pt>
    <dgm:pt modelId="{989DEE96-BDEC-4129-8A81-73043851BC36}" type="pres">
      <dgm:prSet presAssocID="{92966F1E-6C65-425F-9903-24039DB419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uzzle"/>
        </a:ext>
      </dgm:extLst>
    </dgm:pt>
    <dgm:pt modelId="{EAA2C39A-4662-4C1B-8460-508A59B18B1E}" type="pres">
      <dgm:prSet presAssocID="{92966F1E-6C65-425F-9903-24039DB4191A}" presName="spaceRect" presStyleCnt="0"/>
      <dgm:spPr/>
    </dgm:pt>
    <dgm:pt modelId="{4B9946EB-7A80-4A97-B4D4-5BF48469C906}" type="pres">
      <dgm:prSet presAssocID="{92966F1E-6C65-425F-9903-24039DB4191A}" presName="parTx" presStyleLbl="revTx" presStyleIdx="1" presStyleCnt="3">
        <dgm:presLayoutVars>
          <dgm:chMax val="0"/>
          <dgm:chPref val="0"/>
        </dgm:presLayoutVars>
      </dgm:prSet>
      <dgm:spPr/>
    </dgm:pt>
    <dgm:pt modelId="{A81C6E20-F1E1-4E8D-807F-B9CE6E7A2B94}" type="pres">
      <dgm:prSet presAssocID="{8F245F23-ECA3-49DB-8DB3-DD0479B90504}" presName="sibTrans" presStyleCnt="0"/>
      <dgm:spPr/>
    </dgm:pt>
    <dgm:pt modelId="{74D5CDCA-3C01-4A33-BD2F-1E217299A93A}" type="pres">
      <dgm:prSet presAssocID="{8B762D31-4637-4177-BE58-E44C452363BE}" presName="compNode" presStyleCnt="0"/>
      <dgm:spPr/>
    </dgm:pt>
    <dgm:pt modelId="{C48976AC-A06A-422D-8D42-50A8CC34F315}" type="pres">
      <dgm:prSet presAssocID="{8B762D31-4637-4177-BE58-E44C452363BE}" presName="bgRect" presStyleLbl="bgShp" presStyleIdx="2" presStyleCnt="3"/>
      <dgm:spPr/>
    </dgm:pt>
    <dgm:pt modelId="{92C65BE4-395E-4B68-8744-63761B65B32A}" type="pres">
      <dgm:prSet presAssocID="{8B762D31-4637-4177-BE58-E44C452363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F91F4001-B55D-469A-B542-883FDEF51A5F}" type="pres">
      <dgm:prSet presAssocID="{8B762D31-4637-4177-BE58-E44C452363BE}" presName="spaceRect" presStyleCnt="0"/>
      <dgm:spPr/>
    </dgm:pt>
    <dgm:pt modelId="{7E2D09D6-2082-455E-8C2E-870B53BD1D17}" type="pres">
      <dgm:prSet presAssocID="{8B762D31-4637-4177-BE58-E44C452363BE}" presName="parTx" presStyleLbl="revTx" presStyleIdx="2" presStyleCnt="3">
        <dgm:presLayoutVars>
          <dgm:chMax val="0"/>
          <dgm:chPref val="0"/>
        </dgm:presLayoutVars>
      </dgm:prSet>
      <dgm:spPr/>
    </dgm:pt>
  </dgm:ptLst>
  <dgm:cxnLst>
    <dgm:cxn modelId="{384A4327-25DD-4E38-9704-C10405F5F663}" type="presOf" srcId="{92966F1E-6C65-425F-9903-24039DB4191A}" destId="{4B9946EB-7A80-4A97-B4D4-5BF48469C906}" srcOrd="0" destOrd="0" presId="urn:microsoft.com/office/officeart/2018/2/layout/IconVerticalSolidList"/>
    <dgm:cxn modelId="{1E292F2B-7B9F-4D8F-B8FF-98320150E2A9}" srcId="{24AACE0B-182E-46DC-8510-E80FFAD24253}" destId="{92966F1E-6C65-425F-9903-24039DB4191A}" srcOrd="1" destOrd="0" parTransId="{1A5BB12F-D91B-4393-BDF2-2064E41A9369}" sibTransId="{8F245F23-ECA3-49DB-8DB3-DD0479B90504}"/>
    <dgm:cxn modelId="{CF82B832-5C4A-4262-840E-EA8053BB51F7}" srcId="{24AACE0B-182E-46DC-8510-E80FFAD24253}" destId="{2CD0A955-E7B1-442C-918D-5012B7BCEA82}" srcOrd="0" destOrd="0" parTransId="{1127D901-5E84-4B9D-9619-E2FED8EC1A0D}" sibTransId="{8587FB14-2433-468E-BCC2-C7EDF1C65615}"/>
    <dgm:cxn modelId="{FBA6458E-ADCE-46C1-9590-552365CEBBC7}" type="presOf" srcId="{24AACE0B-182E-46DC-8510-E80FFAD24253}" destId="{C463C4D5-E71F-46BF-B33C-4BBE572DE34E}" srcOrd="0" destOrd="0" presId="urn:microsoft.com/office/officeart/2018/2/layout/IconVerticalSolidList"/>
    <dgm:cxn modelId="{76B5FAC6-88F5-44FD-A199-D26B664FC0CC}" srcId="{24AACE0B-182E-46DC-8510-E80FFAD24253}" destId="{8B762D31-4637-4177-BE58-E44C452363BE}" srcOrd="2" destOrd="0" parTransId="{91591DB5-27BC-408F-9F64-585CB25A27B4}" sibTransId="{FEEB9E9C-CC5F-41F2-90CC-77601BF5922E}"/>
    <dgm:cxn modelId="{21D8E1F3-69D1-48C2-BE5E-A8B6EC9F26F1}" type="presOf" srcId="{2CD0A955-E7B1-442C-918D-5012B7BCEA82}" destId="{4EE04886-CC21-4D47-A816-9096F2B39ADD}" srcOrd="0" destOrd="0" presId="urn:microsoft.com/office/officeart/2018/2/layout/IconVerticalSolidList"/>
    <dgm:cxn modelId="{793031F7-C33C-4990-9E09-BEFC79BB6810}" type="presOf" srcId="{8B762D31-4637-4177-BE58-E44C452363BE}" destId="{7E2D09D6-2082-455E-8C2E-870B53BD1D17}" srcOrd="0" destOrd="0" presId="urn:microsoft.com/office/officeart/2018/2/layout/IconVerticalSolidList"/>
    <dgm:cxn modelId="{FA817096-029F-4156-802C-715AA0866A8C}" type="presParOf" srcId="{C463C4D5-E71F-46BF-B33C-4BBE572DE34E}" destId="{B9388D60-A5AB-4B59-85A5-B726CBDD3E4C}" srcOrd="0" destOrd="0" presId="urn:microsoft.com/office/officeart/2018/2/layout/IconVerticalSolidList"/>
    <dgm:cxn modelId="{3F90EC51-E6F6-48BB-A840-F6DA20FB3BE2}" type="presParOf" srcId="{B9388D60-A5AB-4B59-85A5-B726CBDD3E4C}" destId="{DD87C726-9647-4CAB-8D98-1D15344DAC3A}" srcOrd="0" destOrd="0" presId="urn:microsoft.com/office/officeart/2018/2/layout/IconVerticalSolidList"/>
    <dgm:cxn modelId="{476D941F-C205-410D-872B-E91C09C0682C}" type="presParOf" srcId="{B9388D60-A5AB-4B59-85A5-B726CBDD3E4C}" destId="{D3D343AF-ACC2-48CB-A042-7C821188D819}" srcOrd="1" destOrd="0" presId="urn:microsoft.com/office/officeart/2018/2/layout/IconVerticalSolidList"/>
    <dgm:cxn modelId="{00699844-E5D3-4629-97EB-1EAAE6FD7E8D}" type="presParOf" srcId="{B9388D60-A5AB-4B59-85A5-B726CBDD3E4C}" destId="{6938710A-9853-45CD-85C5-A12017BB3B29}" srcOrd="2" destOrd="0" presId="urn:microsoft.com/office/officeart/2018/2/layout/IconVerticalSolidList"/>
    <dgm:cxn modelId="{BD65EF3E-C50B-4259-B1BE-FBD9BCA7E5BD}" type="presParOf" srcId="{B9388D60-A5AB-4B59-85A5-B726CBDD3E4C}" destId="{4EE04886-CC21-4D47-A816-9096F2B39ADD}" srcOrd="3" destOrd="0" presId="urn:microsoft.com/office/officeart/2018/2/layout/IconVerticalSolidList"/>
    <dgm:cxn modelId="{FA935D46-0C02-4FDB-9FF1-ADBB4D20CD9F}" type="presParOf" srcId="{C463C4D5-E71F-46BF-B33C-4BBE572DE34E}" destId="{83A1B81D-7573-453B-B44E-80DE88FE3E23}" srcOrd="1" destOrd="0" presId="urn:microsoft.com/office/officeart/2018/2/layout/IconVerticalSolidList"/>
    <dgm:cxn modelId="{617A2804-7287-4781-9EEF-A2392C8F92C5}" type="presParOf" srcId="{C463C4D5-E71F-46BF-B33C-4BBE572DE34E}" destId="{17A12274-B23A-41CD-AD14-33240E7FDF49}" srcOrd="2" destOrd="0" presId="urn:microsoft.com/office/officeart/2018/2/layout/IconVerticalSolidList"/>
    <dgm:cxn modelId="{5DA4D324-6F40-4892-A3DF-62D311E17523}" type="presParOf" srcId="{17A12274-B23A-41CD-AD14-33240E7FDF49}" destId="{96006620-BEBA-425D-9DF1-FBDA7B02E356}" srcOrd="0" destOrd="0" presId="urn:microsoft.com/office/officeart/2018/2/layout/IconVerticalSolidList"/>
    <dgm:cxn modelId="{EFEB5080-EB35-4517-BC39-9A0987343C19}" type="presParOf" srcId="{17A12274-B23A-41CD-AD14-33240E7FDF49}" destId="{989DEE96-BDEC-4129-8A81-73043851BC36}" srcOrd="1" destOrd="0" presId="urn:microsoft.com/office/officeart/2018/2/layout/IconVerticalSolidList"/>
    <dgm:cxn modelId="{081F19BF-DA2A-4CF5-BDEC-4861BB45DB8A}" type="presParOf" srcId="{17A12274-B23A-41CD-AD14-33240E7FDF49}" destId="{EAA2C39A-4662-4C1B-8460-508A59B18B1E}" srcOrd="2" destOrd="0" presId="urn:microsoft.com/office/officeart/2018/2/layout/IconVerticalSolidList"/>
    <dgm:cxn modelId="{19CE025F-A144-419A-A6F0-F74475CF47C4}" type="presParOf" srcId="{17A12274-B23A-41CD-AD14-33240E7FDF49}" destId="{4B9946EB-7A80-4A97-B4D4-5BF48469C906}" srcOrd="3" destOrd="0" presId="urn:microsoft.com/office/officeart/2018/2/layout/IconVerticalSolidList"/>
    <dgm:cxn modelId="{C1627955-AC21-4666-B51C-5BF61D40EFF6}" type="presParOf" srcId="{C463C4D5-E71F-46BF-B33C-4BBE572DE34E}" destId="{A81C6E20-F1E1-4E8D-807F-B9CE6E7A2B94}" srcOrd="3" destOrd="0" presId="urn:microsoft.com/office/officeart/2018/2/layout/IconVerticalSolidList"/>
    <dgm:cxn modelId="{2A1063FC-5626-4D37-8988-184FE695D768}" type="presParOf" srcId="{C463C4D5-E71F-46BF-B33C-4BBE572DE34E}" destId="{74D5CDCA-3C01-4A33-BD2F-1E217299A93A}" srcOrd="4" destOrd="0" presId="urn:microsoft.com/office/officeart/2018/2/layout/IconVerticalSolidList"/>
    <dgm:cxn modelId="{9319F3B7-F92D-4809-AC41-C690C570CD2F}" type="presParOf" srcId="{74D5CDCA-3C01-4A33-BD2F-1E217299A93A}" destId="{C48976AC-A06A-422D-8D42-50A8CC34F315}" srcOrd="0" destOrd="0" presId="urn:microsoft.com/office/officeart/2018/2/layout/IconVerticalSolidList"/>
    <dgm:cxn modelId="{E5CE0CAD-7E6A-4DD2-92B3-C8729D5335B9}" type="presParOf" srcId="{74D5CDCA-3C01-4A33-BD2F-1E217299A93A}" destId="{92C65BE4-395E-4B68-8744-63761B65B32A}" srcOrd="1" destOrd="0" presId="urn:microsoft.com/office/officeart/2018/2/layout/IconVerticalSolidList"/>
    <dgm:cxn modelId="{189D3DF5-FC05-4869-BE2C-134DA1454877}" type="presParOf" srcId="{74D5CDCA-3C01-4A33-BD2F-1E217299A93A}" destId="{F91F4001-B55D-469A-B542-883FDEF51A5F}" srcOrd="2" destOrd="0" presId="urn:microsoft.com/office/officeart/2018/2/layout/IconVerticalSolidList"/>
    <dgm:cxn modelId="{095EC929-4A89-400B-A7CA-F7B08920DDC8}" type="presParOf" srcId="{74D5CDCA-3C01-4A33-BD2F-1E217299A93A}" destId="{7E2D09D6-2082-455E-8C2E-870B53BD1D1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7C726-9647-4CAB-8D98-1D15344DAC3A}">
      <dsp:nvSpPr>
        <dsp:cNvPr id="0" name=""/>
        <dsp:cNvSpPr/>
      </dsp:nvSpPr>
      <dsp:spPr>
        <a:xfrm>
          <a:off x="0" y="352"/>
          <a:ext cx="8402400" cy="82507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343AF-ACC2-48CB-A042-7C821188D819}">
      <dsp:nvSpPr>
        <dsp:cNvPr id="0" name=""/>
        <dsp:cNvSpPr/>
      </dsp:nvSpPr>
      <dsp:spPr>
        <a:xfrm>
          <a:off x="249584" y="185993"/>
          <a:ext cx="453789" cy="453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04886-CC21-4D47-A816-9096F2B39ADD}">
      <dsp:nvSpPr>
        <dsp:cNvPr id="0" name=""/>
        <dsp:cNvSpPr/>
      </dsp:nvSpPr>
      <dsp:spPr>
        <a:xfrm>
          <a:off x="952957" y="352"/>
          <a:ext cx="7449442" cy="82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320" tIns="87320" rIns="87320" bIns="87320" numCol="1" spcCol="1270" anchor="ctr" anchorCtr="0">
          <a:noAutofit/>
        </a:bodyPr>
        <a:lstStyle/>
        <a:p>
          <a:pPr marL="0" lvl="0" indent="0" algn="l" defTabSz="977900">
            <a:lnSpc>
              <a:spcPct val="100000"/>
            </a:lnSpc>
            <a:spcBef>
              <a:spcPct val="0"/>
            </a:spcBef>
            <a:spcAft>
              <a:spcPct val="35000"/>
            </a:spcAft>
            <a:buNone/>
          </a:pPr>
          <a:r>
            <a:rPr lang="en-US" sz="2200" kern="1200"/>
            <a:t>Vanishing gradients: this becomes a real problem in deeper networks (i.e. those with more layers)</a:t>
          </a:r>
        </a:p>
      </dsp:txBody>
      <dsp:txXfrm>
        <a:off x="952957" y="352"/>
        <a:ext cx="7449442" cy="825071"/>
      </dsp:txXfrm>
    </dsp:sp>
    <dsp:sp modelId="{96006620-BEBA-425D-9DF1-FBDA7B02E356}">
      <dsp:nvSpPr>
        <dsp:cNvPr id="0" name=""/>
        <dsp:cNvSpPr/>
      </dsp:nvSpPr>
      <dsp:spPr>
        <a:xfrm>
          <a:off x="0" y="1031692"/>
          <a:ext cx="8402400" cy="82507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9DEE96-BDEC-4129-8A81-73043851BC36}">
      <dsp:nvSpPr>
        <dsp:cNvPr id="0" name=""/>
        <dsp:cNvSpPr/>
      </dsp:nvSpPr>
      <dsp:spPr>
        <a:xfrm>
          <a:off x="249584" y="1217333"/>
          <a:ext cx="453789" cy="453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946EB-7A80-4A97-B4D4-5BF48469C906}">
      <dsp:nvSpPr>
        <dsp:cNvPr id="0" name=""/>
        <dsp:cNvSpPr/>
      </dsp:nvSpPr>
      <dsp:spPr>
        <a:xfrm>
          <a:off x="952957" y="1031692"/>
          <a:ext cx="7449442" cy="82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320" tIns="87320" rIns="87320" bIns="87320" numCol="1" spcCol="1270" anchor="ctr" anchorCtr="0">
          <a:noAutofit/>
        </a:bodyPr>
        <a:lstStyle/>
        <a:p>
          <a:pPr marL="0" lvl="0" indent="0" algn="l" defTabSz="977900">
            <a:lnSpc>
              <a:spcPct val="100000"/>
            </a:lnSpc>
            <a:spcBef>
              <a:spcPct val="0"/>
            </a:spcBef>
            <a:spcAft>
              <a:spcPct val="35000"/>
            </a:spcAft>
            <a:buNone/>
          </a:pPr>
          <a:r>
            <a:rPr lang="en-US" sz="2200" kern="1200"/>
            <a:t>What if we can’t differentiate the function?</a:t>
          </a:r>
        </a:p>
      </dsp:txBody>
      <dsp:txXfrm>
        <a:off x="952957" y="1031692"/>
        <a:ext cx="7449442" cy="825071"/>
      </dsp:txXfrm>
    </dsp:sp>
    <dsp:sp modelId="{C48976AC-A06A-422D-8D42-50A8CC34F315}">
      <dsp:nvSpPr>
        <dsp:cNvPr id="0" name=""/>
        <dsp:cNvSpPr/>
      </dsp:nvSpPr>
      <dsp:spPr>
        <a:xfrm>
          <a:off x="0" y="2063031"/>
          <a:ext cx="8402400" cy="82507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65BE4-395E-4B68-8744-63761B65B32A}">
      <dsp:nvSpPr>
        <dsp:cNvPr id="0" name=""/>
        <dsp:cNvSpPr/>
      </dsp:nvSpPr>
      <dsp:spPr>
        <a:xfrm>
          <a:off x="249584" y="2248672"/>
          <a:ext cx="453789" cy="4537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D09D6-2082-455E-8C2E-870B53BD1D17}">
      <dsp:nvSpPr>
        <dsp:cNvPr id="0" name=""/>
        <dsp:cNvSpPr/>
      </dsp:nvSpPr>
      <dsp:spPr>
        <a:xfrm>
          <a:off x="952957" y="2063031"/>
          <a:ext cx="7449442" cy="82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320" tIns="87320" rIns="87320" bIns="87320" numCol="1" spcCol="1270" anchor="ctr" anchorCtr="0">
          <a:noAutofit/>
        </a:bodyPr>
        <a:lstStyle/>
        <a:p>
          <a:pPr marL="0" lvl="0" indent="0" algn="l" defTabSz="977900">
            <a:lnSpc>
              <a:spcPct val="100000"/>
            </a:lnSpc>
            <a:spcBef>
              <a:spcPct val="0"/>
            </a:spcBef>
            <a:spcAft>
              <a:spcPct val="35000"/>
            </a:spcAft>
            <a:buNone/>
          </a:pPr>
          <a:r>
            <a:rPr lang="en-US" sz="2200" kern="1200"/>
            <a:t>Not really biologically plausible</a:t>
          </a:r>
        </a:p>
      </dsp:txBody>
      <dsp:txXfrm>
        <a:off x="952957" y="2063031"/>
        <a:ext cx="7449442" cy="8250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5D1-09F0-4F3B-8A24-D1993AC9C617}"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C2F7-CEBA-4292-8D5B-B5693DC7851A}" type="slidenum">
              <a:rPr lang="en-GB" smtClean="0"/>
              <a:t>‹#›</a:t>
            </a:fld>
            <a:endParaRPr lang="en-GB"/>
          </a:p>
        </p:txBody>
      </p:sp>
    </p:spTree>
    <p:extLst>
      <p:ext uri="{BB962C8B-B14F-4D97-AF65-F5344CB8AC3E}">
        <p14:creationId xmlns:p14="http://schemas.microsoft.com/office/powerpoint/2010/main" val="24123752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1</a:t>
            </a:fld>
            <a:endParaRPr lang="en-GB"/>
          </a:p>
        </p:txBody>
      </p:sp>
    </p:spTree>
    <p:extLst>
      <p:ext uri="{BB962C8B-B14F-4D97-AF65-F5344CB8AC3E}">
        <p14:creationId xmlns:p14="http://schemas.microsoft.com/office/powerpoint/2010/main" val="2855184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5F46C-6ABB-AF8B-BBF3-B3EEB0C8A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F4D54-22F1-6D28-37A4-F7CA6A5D2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79822-3097-3051-8227-21FEEF54A113}"/>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What about if we take this original f =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xq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expression and differentiate it to get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what answer would we get?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Yeah, excellent [CLICK], we would get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is equal to x. So that means the gradient at this node is going to equal [CLICK] 3. Perfect – any questions so far? [CLICK]</a:t>
            </a:r>
          </a:p>
          <a:p>
            <a:endParaRPr lang="en-US" dirty="0"/>
          </a:p>
        </p:txBody>
      </p:sp>
      <p:sp>
        <p:nvSpPr>
          <p:cNvPr id="4" name="Slide Number Placeholder 3">
            <a:extLst>
              <a:ext uri="{FF2B5EF4-FFF2-40B4-BE49-F238E27FC236}">
                <a16:creationId xmlns:a16="http://schemas.microsoft.com/office/drawing/2014/main" id="{AA88CE8E-4859-1B41-48AC-99A0A3533FD4}"/>
              </a:ext>
            </a:extLst>
          </p:cNvPr>
          <p:cNvSpPr>
            <a:spLocks noGrp="1"/>
          </p:cNvSpPr>
          <p:nvPr>
            <p:ph type="sldNum" sz="quarter" idx="5"/>
          </p:nvPr>
        </p:nvSpPr>
        <p:spPr/>
        <p:txBody>
          <a:bodyPr/>
          <a:lstStyle/>
          <a:p>
            <a:fld id="{864CC2F7-CEBA-4292-8D5B-B5693DC7851A}" type="slidenum">
              <a:rPr lang="en-GB" smtClean="0"/>
              <a:t>10</a:t>
            </a:fld>
            <a:endParaRPr lang="en-GB"/>
          </a:p>
        </p:txBody>
      </p:sp>
    </p:spTree>
    <p:extLst>
      <p:ext uri="{BB962C8B-B14F-4D97-AF65-F5344CB8AC3E}">
        <p14:creationId xmlns:p14="http://schemas.microsoft.com/office/powerpoint/2010/main" val="267051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C4C52-AE0F-1462-E248-B35D8BE66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9D09B-B87C-6CD3-B743-C17249FC57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422BE-D3B1-5088-C54E-E873044B23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EC9F9E-8A44-9D7F-987B-7D8687534BB2}"/>
              </a:ext>
            </a:extLst>
          </p:cNvPr>
          <p:cNvSpPr>
            <a:spLocks noGrp="1"/>
          </p:cNvSpPr>
          <p:nvPr>
            <p:ph type="sldNum" sz="quarter" idx="5"/>
          </p:nvPr>
        </p:nvSpPr>
        <p:spPr/>
        <p:txBody>
          <a:bodyPr/>
          <a:lstStyle/>
          <a:p>
            <a:fld id="{864CC2F7-CEBA-4292-8D5B-B5693DC7851A}" type="slidenum">
              <a:rPr lang="en-GB" smtClean="0"/>
              <a:t>11</a:t>
            </a:fld>
            <a:endParaRPr lang="en-GB"/>
          </a:p>
        </p:txBody>
      </p:sp>
    </p:spTree>
    <p:extLst>
      <p:ext uri="{BB962C8B-B14F-4D97-AF65-F5344CB8AC3E}">
        <p14:creationId xmlns:p14="http://schemas.microsoft.com/office/powerpoint/2010/main" val="91255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EE811-8AE0-B841-D31B-60D432DE3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0C593-F8D4-3F75-91C3-0EE363A9B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C314-859B-B779-CC72-6FB4AF90AAFD}"/>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now want to look at calculating the gradients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[CLICK] and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dz</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but we can’t do that immediately, because we have this intermediary node right.</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Thankfully we have a hero that can help us out! Enter the chain rule!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Using the chain rule we can calculate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by multiplying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by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/dy. So I’ll give you 1 minute – what expression would we use to calculate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dz</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 write it down on your whiteboard, and then hold it up when you have the answer.</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[CLICK]</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Excellent, really similar to our expression for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/dy.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we already know how we can express q [CLICK], y plus z.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differentiate this to get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we’ll get… [CLICK] 1.</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the same if we do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dz</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[CLICK] Okay – so it won’t get much more complicated that this during this lecture, but I’d recommend checking out the maths workbook if any of this feels like an alien language. </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we know that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is expressed by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multipled</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by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/dy. We can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simplifgy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to 1, which just leaves us with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which is 3 [CLICK]. </a:t>
            </a:r>
          </a:p>
          <a:p>
            <a:endParaRPr lang="en-US" dirty="0"/>
          </a:p>
        </p:txBody>
      </p:sp>
      <p:sp>
        <p:nvSpPr>
          <p:cNvPr id="4" name="Slide Number Placeholder 3">
            <a:extLst>
              <a:ext uri="{FF2B5EF4-FFF2-40B4-BE49-F238E27FC236}">
                <a16:creationId xmlns:a16="http://schemas.microsoft.com/office/drawing/2014/main" id="{7416BA67-8AF5-A1A9-F4A3-D679DA9C02B7}"/>
              </a:ext>
            </a:extLst>
          </p:cNvPr>
          <p:cNvSpPr>
            <a:spLocks noGrp="1"/>
          </p:cNvSpPr>
          <p:nvPr>
            <p:ph type="sldNum" sz="quarter" idx="5"/>
          </p:nvPr>
        </p:nvSpPr>
        <p:spPr/>
        <p:txBody>
          <a:bodyPr/>
          <a:lstStyle/>
          <a:p>
            <a:fld id="{864CC2F7-CEBA-4292-8D5B-B5693DC7851A}" type="slidenum">
              <a:rPr lang="en-GB" smtClean="0"/>
              <a:t>12</a:t>
            </a:fld>
            <a:endParaRPr lang="en-GB"/>
          </a:p>
        </p:txBody>
      </p:sp>
    </p:spTree>
    <p:extLst>
      <p:ext uri="{BB962C8B-B14F-4D97-AF65-F5344CB8AC3E}">
        <p14:creationId xmlns:p14="http://schemas.microsoft.com/office/powerpoint/2010/main" val="120751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B99D-1A08-9943-92EC-F05302F65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7C8CC-0253-2C6E-B5B9-440A2499B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7D55E-642F-8DCB-FBB3-366FF2BFD02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Looking at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dz</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[CLICK], we can see that it’s actually the same. </a:t>
            </a:r>
          </a:p>
          <a:p>
            <a:endParaRPr lang="en-US" dirty="0"/>
          </a:p>
        </p:txBody>
      </p:sp>
      <p:sp>
        <p:nvSpPr>
          <p:cNvPr id="4" name="Slide Number Placeholder 3">
            <a:extLst>
              <a:ext uri="{FF2B5EF4-FFF2-40B4-BE49-F238E27FC236}">
                <a16:creationId xmlns:a16="http://schemas.microsoft.com/office/drawing/2014/main" id="{331C6FC0-CC1E-E7AC-D7EA-BA35F1365F03}"/>
              </a:ext>
            </a:extLst>
          </p:cNvPr>
          <p:cNvSpPr>
            <a:spLocks noGrp="1"/>
          </p:cNvSpPr>
          <p:nvPr>
            <p:ph type="sldNum" sz="quarter" idx="5"/>
          </p:nvPr>
        </p:nvSpPr>
        <p:spPr/>
        <p:txBody>
          <a:bodyPr/>
          <a:lstStyle/>
          <a:p>
            <a:fld id="{864CC2F7-CEBA-4292-8D5B-B5693DC7851A}" type="slidenum">
              <a:rPr lang="en-GB" smtClean="0"/>
              <a:t>13</a:t>
            </a:fld>
            <a:endParaRPr lang="en-GB"/>
          </a:p>
        </p:txBody>
      </p:sp>
    </p:spTree>
    <p:extLst>
      <p:ext uri="{BB962C8B-B14F-4D97-AF65-F5344CB8AC3E}">
        <p14:creationId xmlns:p14="http://schemas.microsoft.com/office/powerpoint/2010/main" val="100062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045CD-42EE-329F-85B6-1B91C74692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85B08-C58D-7004-C2AD-20A07F1C3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2CEE0-DCCC-6902-FDB8-F019F1CC00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039A64-AED0-905D-8039-E3B6C9BBCC27}"/>
              </a:ext>
            </a:extLst>
          </p:cNvPr>
          <p:cNvSpPr>
            <a:spLocks noGrp="1"/>
          </p:cNvSpPr>
          <p:nvPr>
            <p:ph type="sldNum" sz="quarter" idx="5"/>
          </p:nvPr>
        </p:nvSpPr>
        <p:spPr/>
        <p:txBody>
          <a:bodyPr/>
          <a:lstStyle/>
          <a:p>
            <a:fld id="{864CC2F7-CEBA-4292-8D5B-B5693DC7851A}" type="slidenum">
              <a:rPr lang="en-GB" smtClean="0"/>
              <a:t>14</a:t>
            </a:fld>
            <a:endParaRPr lang="en-GB"/>
          </a:p>
        </p:txBody>
      </p:sp>
    </p:spTree>
    <p:extLst>
      <p:ext uri="{BB962C8B-B14F-4D97-AF65-F5344CB8AC3E}">
        <p14:creationId xmlns:p14="http://schemas.microsoft.com/office/powerpoint/2010/main" val="2062014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we’ll do some practice of this in your groups. Each group was assigned a number, and this corresponds to a specific practice problem. I’d like you to draw out the computational graph, calculate the forward pass, and then do the backward pass of your network. I’ll give you 10 minutes, and then we’ll call on a group to come up and present their problem and answer to the class. </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15</a:t>
            </a:fld>
            <a:endParaRPr lang="en-GB"/>
          </a:p>
        </p:txBody>
      </p:sp>
    </p:spTree>
    <p:extLst>
      <p:ext uri="{BB962C8B-B14F-4D97-AF65-F5344CB8AC3E}">
        <p14:creationId xmlns:p14="http://schemas.microsoft.com/office/powerpoint/2010/main" val="3034836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16</a:t>
            </a:fld>
            <a:endParaRPr lang="en-GB"/>
          </a:p>
        </p:txBody>
      </p:sp>
    </p:spTree>
    <p:extLst>
      <p:ext uri="{BB962C8B-B14F-4D97-AF65-F5344CB8AC3E}">
        <p14:creationId xmlns:p14="http://schemas.microsoft.com/office/powerpoint/2010/main" val="3707891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82C5C-B64A-C6CA-59D5-7905FFB7F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37B2A-EB48-CB71-8331-DEE021D84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6D2E0-EBFA-FE60-B2F8-3DAC18ABDB5A}"/>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92060E10-5846-BA28-141A-5BD435772D06}"/>
              </a:ext>
            </a:extLst>
          </p:cNvPr>
          <p:cNvSpPr>
            <a:spLocks noGrp="1"/>
          </p:cNvSpPr>
          <p:nvPr>
            <p:ph type="sldNum" sz="quarter" idx="5"/>
          </p:nvPr>
        </p:nvSpPr>
        <p:spPr/>
        <p:txBody>
          <a:bodyPr/>
          <a:lstStyle/>
          <a:p>
            <a:fld id="{864CC2F7-CEBA-4292-8D5B-B5693DC7851A}" type="slidenum">
              <a:rPr lang="en-GB" smtClean="0"/>
              <a:t>17</a:t>
            </a:fld>
            <a:endParaRPr lang="en-GB"/>
          </a:p>
        </p:txBody>
      </p:sp>
    </p:spTree>
    <p:extLst>
      <p:ext uri="{BB962C8B-B14F-4D97-AF65-F5344CB8AC3E}">
        <p14:creationId xmlns:p14="http://schemas.microsoft.com/office/powerpoint/2010/main" val="384049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40BB1-CA8D-305B-0C3D-7936AE8A3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CEEB8-9F78-8F89-9D32-CCD126C5B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AFACC-97CC-F15D-4B0A-72ACF32C99C8}"/>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EB3CA9E-C8E5-1555-A415-95912C00C550}"/>
              </a:ext>
            </a:extLst>
          </p:cNvPr>
          <p:cNvSpPr>
            <a:spLocks noGrp="1"/>
          </p:cNvSpPr>
          <p:nvPr>
            <p:ph type="sldNum" sz="quarter" idx="5"/>
          </p:nvPr>
        </p:nvSpPr>
        <p:spPr/>
        <p:txBody>
          <a:bodyPr/>
          <a:lstStyle/>
          <a:p>
            <a:fld id="{864CC2F7-CEBA-4292-8D5B-B5693DC7851A}" type="slidenum">
              <a:rPr lang="en-GB" smtClean="0"/>
              <a:t>18</a:t>
            </a:fld>
            <a:endParaRPr lang="en-GB"/>
          </a:p>
        </p:txBody>
      </p:sp>
    </p:spTree>
    <p:extLst>
      <p:ext uri="{BB962C8B-B14F-4D97-AF65-F5344CB8AC3E}">
        <p14:creationId xmlns:p14="http://schemas.microsoft.com/office/powerpoint/2010/main" val="809139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38FC-AF7B-E1E2-5FA2-36A78C762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05747-78E0-B4B8-A92F-895441190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3DEAB-6B80-CF89-B41F-11033362EA63}"/>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C07C6F6B-2F63-1D27-1572-00D6518BEAB1}"/>
              </a:ext>
            </a:extLst>
          </p:cNvPr>
          <p:cNvSpPr>
            <a:spLocks noGrp="1"/>
          </p:cNvSpPr>
          <p:nvPr>
            <p:ph type="sldNum" sz="quarter" idx="5"/>
          </p:nvPr>
        </p:nvSpPr>
        <p:spPr/>
        <p:txBody>
          <a:bodyPr/>
          <a:lstStyle/>
          <a:p>
            <a:fld id="{864CC2F7-CEBA-4292-8D5B-B5693DC7851A}" type="slidenum">
              <a:rPr lang="en-GB" smtClean="0"/>
              <a:t>19</a:t>
            </a:fld>
            <a:endParaRPr lang="en-GB"/>
          </a:p>
        </p:txBody>
      </p:sp>
    </p:spTree>
    <p:extLst>
      <p:ext uri="{BB962C8B-B14F-4D97-AF65-F5344CB8AC3E}">
        <p14:creationId xmlns:p14="http://schemas.microsoft.com/office/powerpoint/2010/main" val="328717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this is following on from our earlier work…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recall that last week we looked at how for a given function [CLICK], we have an inputs x [CLICK] which is some kind of input to our function (maybe images [CLICK], or some other kind of data). Maybe here we’re trying to differentiate between these two species of shark, and to us this is a straightforward task, we can see some notable differences between these two images, but to the computer [CLICK] (which only sees this numerical representation) – this is quite challenging!  We used this toy example of a 2x2 matrix with just a single channel, so assuming that our image is black and white, and we’ll feed this into [CLICK] our model.</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also have this W [CLICK], which are the weights (or parameters of our function).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the simplest way of combining x and W, as we’ve done here, is probably to multiply them together – which is our classic linear classifier.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we can carry out the calculation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[CLICK] where we’ve randomly initialised our W – so just some straightforward matrix multiplication to get the answer, which is our output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also have our ground truth [CLICK] – the answer that we hope to get (or get very  close to right?), and the difference between our prediction and the ground truth is called our loss [CLICK]. We briefly spoke about different loss functions as well – how to quantify loss in a way that’s useful to us, but I’m not going to cover that again in this class. </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2</a:t>
            </a:fld>
            <a:endParaRPr lang="en-GB"/>
          </a:p>
        </p:txBody>
      </p:sp>
    </p:spTree>
    <p:extLst>
      <p:ext uri="{BB962C8B-B14F-4D97-AF65-F5344CB8AC3E}">
        <p14:creationId xmlns:p14="http://schemas.microsoft.com/office/powerpoint/2010/main" val="159075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BBBE-0142-7F5B-27AE-C26541941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375CA-47F7-3D19-2DEA-A41AC39D2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D452D-15B5-E088-12AC-FCD1A312E0DB}"/>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2D1E627-F40A-3E72-6959-1C142033A647}"/>
              </a:ext>
            </a:extLst>
          </p:cNvPr>
          <p:cNvSpPr>
            <a:spLocks noGrp="1"/>
          </p:cNvSpPr>
          <p:nvPr>
            <p:ph type="sldNum" sz="quarter" idx="5"/>
          </p:nvPr>
        </p:nvSpPr>
        <p:spPr/>
        <p:txBody>
          <a:bodyPr/>
          <a:lstStyle/>
          <a:p>
            <a:fld id="{864CC2F7-CEBA-4292-8D5B-B5693DC7851A}" type="slidenum">
              <a:rPr lang="en-GB" smtClean="0"/>
              <a:t>20</a:t>
            </a:fld>
            <a:endParaRPr lang="en-GB"/>
          </a:p>
        </p:txBody>
      </p:sp>
    </p:spTree>
    <p:extLst>
      <p:ext uri="{BB962C8B-B14F-4D97-AF65-F5344CB8AC3E}">
        <p14:creationId xmlns:p14="http://schemas.microsoft.com/office/powerpoint/2010/main" val="102544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8EF7E-C695-FB45-3C04-BB53AFB93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B9AE4-3A87-FBA2-CB03-94A7C718C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66173-56FD-3472-6AB1-851984C0E2C6}"/>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842BC59F-F405-2BFE-1AEC-E3DA050BA8E3}"/>
              </a:ext>
            </a:extLst>
          </p:cNvPr>
          <p:cNvSpPr>
            <a:spLocks noGrp="1"/>
          </p:cNvSpPr>
          <p:nvPr>
            <p:ph type="sldNum" sz="quarter" idx="5"/>
          </p:nvPr>
        </p:nvSpPr>
        <p:spPr/>
        <p:txBody>
          <a:bodyPr/>
          <a:lstStyle/>
          <a:p>
            <a:fld id="{864CC2F7-CEBA-4292-8D5B-B5693DC7851A}" type="slidenum">
              <a:rPr lang="en-GB" smtClean="0"/>
              <a:t>21</a:t>
            </a:fld>
            <a:endParaRPr lang="en-GB"/>
          </a:p>
        </p:txBody>
      </p:sp>
    </p:spTree>
    <p:extLst>
      <p:ext uri="{BB962C8B-B14F-4D97-AF65-F5344CB8AC3E}">
        <p14:creationId xmlns:p14="http://schemas.microsoft.com/office/powerpoint/2010/main" val="2798619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E97AF-4160-22CD-0A70-F8D24B55D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A501B-4529-0752-AE05-54090FE85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11EB0-19B5-997A-1191-3703ECA6F5DF}"/>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9D98216-47A7-2110-E4CE-889D8D65BECE}"/>
              </a:ext>
            </a:extLst>
          </p:cNvPr>
          <p:cNvSpPr>
            <a:spLocks noGrp="1"/>
          </p:cNvSpPr>
          <p:nvPr>
            <p:ph type="sldNum" sz="quarter" idx="5"/>
          </p:nvPr>
        </p:nvSpPr>
        <p:spPr/>
        <p:txBody>
          <a:bodyPr/>
          <a:lstStyle/>
          <a:p>
            <a:fld id="{864CC2F7-CEBA-4292-8D5B-B5693DC7851A}" type="slidenum">
              <a:rPr lang="en-GB" smtClean="0"/>
              <a:t>22</a:t>
            </a:fld>
            <a:endParaRPr lang="en-GB"/>
          </a:p>
        </p:txBody>
      </p:sp>
    </p:spTree>
    <p:extLst>
      <p:ext uri="{BB962C8B-B14F-4D97-AF65-F5344CB8AC3E}">
        <p14:creationId xmlns:p14="http://schemas.microsoft.com/office/powerpoint/2010/main" val="109585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D0B4-9F9F-3395-580D-ED2AB63FA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69584-E468-5DBE-12BA-41EA31DBF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3A664-0F82-E00F-EA02-F5F2B6010456}"/>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8F196AB-A7A1-806C-3255-3031115EE190}"/>
              </a:ext>
            </a:extLst>
          </p:cNvPr>
          <p:cNvSpPr>
            <a:spLocks noGrp="1"/>
          </p:cNvSpPr>
          <p:nvPr>
            <p:ph type="sldNum" sz="quarter" idx="5"/>
          </p:nvPr>
        </p:nvSpPr>
        <p:spPr/>
        <p:txBody>
          <a:bodyPr/>
          <a:lstStyle/>
          <a:p>
            <a:fld id="{864CC2F7-CEBA-4292-8D5B-B5693DC7851A}" type="slidenum">
              <a:rPr lang="en-GB" smtClean="0"/>
              <a:t>23</a:t>
            </a:fld>
            <a:endParaRPr lang="en-GB"/>
          </a:p>
        </p:txBody>
      </p:sp>
    </p:spTree>
    <p:extLst>
      <p:ext uri="{BB962C8B-B14F-4D97-AF65-F5344CB8AC3E}">
        <p14:creationId xmlns:p14="http://schemas.microsoft.com/office/powerpoint/2010/main" val="4135549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A58A-CD36-F801-6526-389007937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BF428-9C6C-9FED-A6E6-F9B84CA0B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8661C-4B07-FDDA-524F-10EF2AAA7BC6}"/>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this is all well and good working with single inputs, but using neural networks, a lot of our inputs are going to be matrices. So how do we expand this to a vectorised form.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let’s take our model [CLICK] and here we’ve got our same two inputs W and x, and we’re applying two operations – we’re multiplying W and x together, and then calculating the L2 norm. </a:t>
            </a:r>
          </a:p>
          <a:p>
            <a:endParaRPr lang="en-US" dirty="0"/>
          </a:p>
          <a:p>
            <a:r>
              <a:rPr lang="en-US" dirty="0"/>
              <a:t>....</a:t>
            </a:r>
          </a:p>
          <a:p>
            <a:endParaRPr lang="en-US" dirty="0"/>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To calculate the gradient at our intermediary node q, we can do that element-wise [CLICK] with this expression here. Great. Using this we can calculate the values of our gradients [CLICK].</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do look at this expression for q. Let’s just consider the first element, so to compute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dq</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need to differentiate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Wx</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with respect to W – what would we get? X, perfect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let’s use the chain rule again [CLICK] to compute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 can simplify this down [CLICK] like so, which is much more manageable. And we can go ahead and calculate that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685800" rtl="0" eaLnBrk="1" fontAlgn="auto" latinLnBrk="0" hangingPunct="1">
              <a:lnSpc>
                <a:spcPct val="115000"/>
              </a:lnSpc>
              <a:spcBef>
                <a:spcPts val="0"/>
              </a:spcBef>
              <a:spcAft>
                <a:spcPts val="80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we wanted to write this in vector form – we could use this expression [CLICK] here. So the gradient of W with respect to f is equal to 2q (the derivative at q) multiplied by x (and we transpose it so that we can multiply these two matrices together).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AAD36A96-7FE0-1DAF-74A2-4E58C707DABB}"/>
              </a:ext>
            </a:extLst>
          </p:cNvPr>
          <p:cNvSpPr>
            <a:spLocks noGrp="1"/>
          </p:cNvSpPr>
          <p:nvPr>
            <p:ph type="sldNum" sz="quarter" idx="5"/>
          </p:nvPr>
        </p:nvSpPr>
        <p:spPr/>
        <p:txBody>
          <a:bodyPr/>
          <a:lstStyle/>
          <a:p>
            <a:fld id="{864CC2F7-CEBA-4292-8D5B-B5693DC7851A}" type="slidenum">
              <a:rPr lang="en-GB" smtClean="0"/>
              <a:t>24</a:t>
            </a:fld>
            <a:endParaRPr lang="en-GB"/>
          </a:p>
        </p:txBody>
      </p:sp>
    </p:spTree>
    <p:extLst>
      <p:ext uri="{BB962C8B-B14F-4D97-AF65-F5344CB8AC3E}">
        <p14:creationId xmlns:p14="http://schemas.microsoft.com/office/powerpoint/2010/main" val="1084617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Now let’s do the same for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/dx: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We’ll differentiate this [CLICK] with respect to f this time, and get this expression here. Once again, we can use the chain rule to get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/dx[CLICK], and simplify [CLICK] this down to something easier to work with, and calculate our output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can also express this in a vectorised way [CLICK]. So here we have the derivative of f with respect to x is the weight matrix, transposed, multiplied by 2q.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Any questions?</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25</a:t>
            </a:fld>
            <a:endParaRPr lang="en-GB"/>
          </a:p>
        </p:txBody>
      </p:sp>
    </p:spTree>
    <p:extLst>
      <p:ext uri="{BB962C8B-B14F-4D97-AF65-F5344CB8AC3E}">
        <p14:creationId xmlns:p14="http://schemas.microsoft.com/office/powerpoint/2010/main" val="397720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4B079-5F69-960B-545B-88DE167064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6D242-5DC6-9A20-65A4-275F81F15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F7EF9-F992-CA66-99C7-910F20086CA4}"/>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how do we put this into practice? This is the kind of stuff you’ll be having a go at in the tutorial this week.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For a given computational graph, we know that we need to do a forward pass through all the nodes right, and then once we have the output, a backward pass through all the nodes.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in pseudo code, this might look something like this [CLICK]. For every node – or just to be confusing, I’ve called it gate here, I’ll update that on the released slides – do this forward calculation.</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then we have something similar for backwards. </a:t>
            </a:r>
          </a:p>
          <a:p>
            <a:endParaRPr lang="en-US" dirty="0"/>
          </a:p>
        </p:txBody>
      </p:sp>
      <p:sp>
        <p:nvSpPr>
          <p:cNvPr id="4" name="Slide Number Placeholder 3">
            <a:extLst>
              <a:ext uri="{FF2B5EF4-FFF2-40B4-BE49-F238E27FC236}">
                <a16:creationId xmlns:a16="http://schemas.microsoft.com/office/drawing/2014/main" id="{829F3055-4016-0BFD-7ABA-70F7A4D0AEF3}"/>
              </a:ext>
            </a:extLst>
          </p:cNvPr>
          <p:cNvSpPr>
            <a:spLocks noGrp="1"/>
          </p:cNvSpPr>
          <p:nvPr>
            <p:ph type="sldNum" sz="quarter" idx="5"/>
          </p:nvPr>
        </p:nvSpPr>
        <p:spPr/>
        <p:txBody>
          <a:bodyPr/>
          <a:lstStyle/>
          <a:p>
            <a:fld id="{864CC2F7-CEBA-4292-8D5B-B5693DC7851A}" type="slidenum">
              <a:rPr lang="en-GB" smtClean="0"/>
              <a:t>26</a:t>
            </a:fld>
            <a:endParaRPr lang="en-GB"/>
          </a:p>
        </p:txBody>
      </p:sp>
    </p:spTree>
    <p:extLst>
      <p:ext uri="{BB962C8B-B14F-4D97-AF65-F5344CB8AC3E}">
        <p14:creationId xmlns:p14="http://schemas.microsoft.com/office/powerpoint/2010/main" val="2089318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010DC-1CBB-8B89-2C06-C255B5E9B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D2301-82F5-7DFC-0ABB-B38CEE6414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ABBD8-4879-583C-C7F4-0D456A8ED549}"/>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[CLICK] At a node (or gate) level, our graph looks like this, we have these two inputs, and a single output.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so our code would be something like this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have our forward operation – this is quite straightforward, we just multiply W and x together.</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then we have our backwards operation which takes in the gradient upstream, and we can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caluated</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/dx and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dW</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We’ll look a little more at putting this into practice in the lab sessions this week.</a:t>
            </a:r>
          </a:p>
          <a:p>
            <a:endParaRPr lang="en-US" dirty="0"/>
          </a:p>
        </p:txBody>
      </p:sp>
      <p:sp>
        <p:nvSpPr>
          <p:cNvPr id="4" name="Slide Number Placeholder 3">
            <a:extLst>
              <a:ext uri="{FF2B5EF4-FFF2-40B4-BE49-F238E27FC236}">
                <a16:creationId xmlns:a16="http://schemas.microsoft.com/office/drawing/2014/main" id="{C32ABBB5-DC93-D88E-214D-F11DF64650E2}"/>
              </a:ext>
            </a:extLst>
          </p:cNvPr>
          <p:cNvSpPr>
            <a:spLocks noGrp="1"/>
          </p:cNvSpPr>
          <p:nvPr>
            <p:ph type="sldNum" sz="quarter" idx="5"/>
          </p:nvPr>
        </p:nvSpPr>
        <p:spPr/>
        <p:txBody>
          <a:bodyPr/>
          <a:lstStyle/>
          <a:p>
            <a:fld id="{864CC2F7-CEBA-4292-8D5B-B5693DC7851A}" type="slidenum">
              <a:rPr lang="en-GB" smtClean="0"/>
              <a:t>27</a:t>
            </a:fld>
            <a:endParaRPr lang="en-GB"/>
          </a:p>
        </p:txBody>
      </p:sp>
    </p:spTree>
    <p:extLst>
      <p:ext uri="{BB962C8B-B14F-4D97-AF65-F5344CB8AC3E}">
        <p14:creationId xmlns:p14="http://schemas.microsoft.com/office/powerpoint/2010/main" val="1928516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to return to our loss landscape... what we've done here today is calculate the gradients right.</a:t>
            </a:r>
          </a:p>
          <a:p>
            <a:endParaRPr lang="en-US" dirty="0"/>
          </a:p>
          <a:p>
            <a:r>
              <a:rPr lang="en-US" dirty="0"/>
              <a:t>Given the gradient, we can take a step in the direction of our gradient in order to update our parameters. </a:t>
            </a:r>
          </a:p>
        </p:txBody>
      </p:sp>
      <p:sp>
        <p:nvSpPr>
          <p:cNvPr id="4" name="Slide Number Placeholder 3"/>
          <p:cNvSpPr>
            <a:spLocks noGrp="1"/>
          </p:cNvSpPr>
          <p:nvPr>
            <p:ph type="sldNum" sz="quarter" idx="5"/>
          </p:nvPr>
        </p:nvSpPr>
        <p:spPr/>
        <p:txBody>
          <a:bodyPr/>
          <a:lstStyle/>
          <a:p>
            <a:fld id="{864CC2F7-CEBA-4292-8D5B-B5693DC7851A}" type="slidenum">
              <a:rPr lang="en-GB" smtClean="0"/>
              <a:t>28</a:t>
            </a:fld>
            <a:endParaRPr lang="en-GB"/>
          </a:p>
        </p:txBody>
      </p:sp>
    </p:spTree>
    <p:extLst>
      <p:ext uri="{BB962C8B-B14F-4D97-AF65-F5344CB8AC3E}">
        <p14:creationId xmlns:p14="http://schemas.microsoft.com/office/powerpoint/2010/main" val="216379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Cool, so that’s an introduction to backpropagation. This isn’t a super new idea: it was first introduced in this paper back in 1986. I’d really recommend this one, I think it’s quite accessible – so see the reading list for the reference and link, the pdf is also on Blackboard.</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29</a:t>
            </a:fld>
            <a:endParaRPr lang="en-GB"/>
          </a:p>
        </p:txBody>
      </p:sp>
    </p:spTree>
    <p:extLst>
      <p:ext uri="{BB962C8B-B14F-4D97-AF65-F5344CB8AC3E}">
        <p14:creationId xmlns:p14="http://schemas.microsoft.com/office/powerpoint/2010/main" val="243194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also discussed this idea of a loss landscape. Where every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x,y</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point [CLICK] – or maybe in this case every longitude, latitude point represents a different W. And our altitude here is how big our loss is – the higher up we are, the more wrong we are in our output compared to our loss.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we talked a little bit about how we can use a method called gradient descent to calculate the gradients and take small steps [CLICK] down this slope to decrease our loss. And if we repeat that [CLICK] enough times we hopefully end up at the lowest altitude, which represents our minimum loss.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what we want to do is find the parameters W, that correspond to the lowest loss. We want to find the gradient of this loss function, with respect to W. </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3</a:t>
            </a:fld>
            <a:endParaRPr lang="en-GB"/>
          </a:p>
        </p:txBody>
      </p:sp>
    </p:spTree>
    <p:extLst>
      <p:ext uri="{BB962C8B-B14F-4D97-AF65-F5344CB8AC3E}">
        <p14:creationId xmlns:p14="http://schemas.microsoft.com/office/powerpoint/2010/main" val="4279278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30</a:t>
            </a:fld>
            <a:endParaRPr lang="en-GB"/>
          </a:p>
        </p:txBody>
      </p:sp>
    </p:spTree>
    <p:extLst>
      <p:ext uri="{BB962C8B-B14F-4D97-AF65-F5344CB8AC3E}">
        <p14:creationId xmlns:p14="http://schemas.microsoft.com/office/powerpoint/2010/main" val="3793834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have one last exercise for today – I’d like you to think about the drawbacks of this approach. So in your groups, discuss, and then submit to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menti</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what you think the downsides of backpropagation are. </a:t>
            </a:r>
          </a:p>
          <a:p>
            <a:endParaRPr lang="en-US" dirty="0"/>
          </a:p>
          <a:p>
            <a:r>
              <a:rPr lang="en-US" dirty="0"/>
              <a:t>I've left this image up to maybe inspire some thoughts.</a:t>
            </a:r>
          </a:p>
        </p:txBody>
      </p:sp>
      <p:sp>
        <p:nvSpPr>
          <p:cNvPr id="4" name="Slide Number Placeholder 3"/>
          <p:cNvSpPr>
            <a:spLocks noGrp="1"/>
          </p:cNvSpPr>
          <p:nvPr>
            <p:ph type="sldNum" sz="quarter" idx="5"/>
          </p:nvPr>
        </p:nvSpPr>
        <p:spPr/>
        <p:txBody>
          <a:bodyPr/>
          <a:lstStyle/>
          <a:p>
            <a:fld id="{864CC2F7-CEBA-4292-8D5B-B5693DC7851A}" type="slidenum">
              <a:rPr lang="en-GB" smtClean="0"/>
              <a:t>31</a:t>
            </a:fld>
            <a:endParaRPr lang="en-GB"/>
          </a:p>
        </p:txBody>
      </p:sp>
    </p:spTree>
    <p:extLst>
      <p:ext uri="{BB962C8B-B14F-4D97-AF65-F5344CB8AC3E}">
        <p14:creationId xmlns:p14="http://schemas.microsoft.com/office/powerpoint/2010/main" val="3076887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Awesome, so here are a few errors I thought of earlier, and I think this top one is really the key one (at least for me) – as our networks get deeper and deeper, our gradients can get smaller and smaller, and this results in the weights at the start of the network not really changing much.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This last one, I think is less of a consideration for me – coming from a more pure engineering background, but for people who are looking to use this “neural networks” more as functions of learning how the brain works – it’s unlikely that this is actually very representative. Geoff Hinton actually has another paper which discusses this in more detail if that’s something you’re interested in. </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32</a:t>
            </a:fld>
            <a:endParaRPr lang="en-GB"/>
          </a:p>
        </p:txBody>
      </p:sp>
    </p:spTree>
    <p:extLst>
      <p:ext uri="{BB962C8B-B14F-4D97-AF65-F5344CB8AC3E}">
        <p14:creationId xmlns:p14="http://schemas.microsoft.com/office/powerpoint/2010/main" val="65858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this has given you an idea of what backprop actually is, and how it works. </a:t>
            </a:r>
          </a:p>
          <a:p>
            <a:endParaRPr lang="en-US" dirty="0"/>
          </a:p>
          <a:p>
            <a:r>
              <a:rPr lang="en-US" dirty="0"/>
              <a:t>We can use this in our algorithm for gradient descent to iterate towards better performance, which we'll cover in a bit more detail next week.</a:t>
            </a:r>
          </a:p>
        </p:txBody>
      </p:sp>
      <p:sp>
        <p:nvSpPr>
          <p:cNvPr id="4" name="Slide Number Placeholder 3"/>
          <p:cNvSpPr>
            <a:spLocks noGrp="1"/>
          </p:cNvSpPr>
          <p:nvPr>
            <p:ph type="sldNum" sz="quarter" idx="5"/>
          </p:nvPr>
        </p:nvSpPr>
        <p:spPr/>
        <p:txBody>
          <a:bodyPr/>
          <a:lstStyle/>
          <a:p>
            <a:fld id="{864CC2F7-CEBA-4292-8D5B-B5693DC7851A}" type="slidenum">
              <a:rPr lang="en-GB" smtClean="0"/>
              <a:t>33</a:t>
            </a:fld>
            <a:endParaRPr lang="en-GB"/>
          </a:p>
        </p:txBody>
      </p:sp>
    </p:spTree>
    <p:extLst>
      <p:ext uri="{BB962C8B-B14F-4D97-AF65-F5344CB8AC3E}">
        <p14:creationId xmlns:p14="http://schemas.microsoft.com/office/powerpoint/2010/main" val="271343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Before you go, please note down on your whiteboard how well you feel you understood the lecture between 1-5.</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If you struggled with any part of this, feel free to book some time in my diary to go over this or any other aspect of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couse</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34</a:t>
            </a:fld>
            <a:endParaRPr lang="en-GB"/>
          </a:p>
        </p:txBody>
      </p:sp>
    </p:spTree>
    <p:extLst>
      <p:ext uri="{BB962C8B-B14F-4D97-AF65-F5344CB8AC3E}">
        <p14:creationId xmlns:p14="http://schemas.microsoft.com/office/powerpoint/2010/main" val="20664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what we’re going to get into today [CLICK] is how we can go about calculating those gradients in an efficient way.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for that we need to introduce the algorithm [CLICK]: backpropagation.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solidFill>
                  <a:srgbClr val="156082"/>
                </a:solidFill>
                <a:effectLst/>
                <a:latin typeface="Aptos" panose="020B0004020202020204" pitchFamily="34" charset="0"/>
                <a:ea typeface="Aptos" panose="020B0004020202020204" pitchFamily="34" charset="0"/>
                <a:cs typeface="Times New Roman" panose="02020603050405020304" pitchFamily="18" charset="0"/>
              </a:rPr>
              <a:t>Show of hands, who’s heard of this term before? It doesn’t count if the first time you heard was on the title slide.</a:t>
            </a: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4</a:t>
            </a:fld>
            <a:endParaRPr lang="en-GB"/>
          </a:p>
        </p:txBody>
      </p:sp>
    </p:spTree>
    <p:extLst>
      <p:ext uri="{BB962C8B-B14F-4D97-AF65-F5344CB8AC3E}">
        <p14:creationId xmlns:p14="http://schemas.microsoft.com/office/powerpoint/2010/main" val="196874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by the end of this lecture you should have an intuitive understanding of what we mean when we say “backpropagation” as well as how it works mathematically – and to start to have some ideas about how to put this into practice in a practical way.</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We’re going to start with some basic examples to build understanding – which could definitely be approached in a different way, but we’re going to stick with our backpropagation approach and towards the end of the lecture, we’ll discuss why doing it this way is useful.</a:t>
            </a:r>
          </a:p>
          <a:p>
            <a:endParaRPr lang="en-US" dirty="0"/>
          </a:p>
        </p:txBody>
      </p:sp>
      <p:sp>
        <p:nvSpPr>
          <p:cNvPr id="4" name="Slide Number Placeholder 3"/>
          <p:cNvSpPr>
            <a:spLocks noGrp="1"/>
          </p:cNvSpPr>
          <p:nvPr>
            <p:ph type="sldNum" sz="quarter" idx="5"/>
          </p:nvPr>
        </p:nvSpPr>
        <p:spPr/>
        <p:txBody>
          <a:bodyPr/>
          <a:lstStyle/>
          <a:p>
            <a:fld id="{864CC2F7-CEBA-4292-8D5B-B5693DC7851A}" type="slidenum">
              <a:rPr lang="en-GB" smtClean="0"/>
              <a:t>5</a:t>
            </a:fld>
            <a:endParaRPr lang="en-GB"/>
          </a:p>
        </p:txBody>
      </p:sp>
    </p:spTree>
    <p:extLst>
      <p:ext uri="{BB962C8B-B14F-4D97-AF65-F5344CB8AC3E}">
        <p14:creationId xmlns:p14="http://schemas.microsoft.com/office/powerpoint/2010/main" val="326270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5F6EE-8A20-B6DE-1157-C85C5902E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C1321-522E-01AC-ADB4-4FFF724E3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DD300-47DC-6580-F0C4-D776788AFB40}"/>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Alright, so let’s get started. And before we get into the maths, let’s do some drawing.</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[CLICK], let’s return to the function we’ve been using, our linear classifier. And what we want to do here is draw a computational graph which plots out each step of our function.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Fortunately, for me, this one is quite straightforward we only have one operation – our multiplication [CLICK], so we have one multiplication node, which has two inputs [CLICK], and the output [CLICK]. Nice.</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 your turn. We have this function here, which has three inputs, and we get the output by adding y and z together, before multiplying it all by x. </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I’ll give you 2 minutes to have a go sketching this out on your whiteboards, and when you have the answer, hold up your whiteboard. Just as a hint, in our first example we had one node, but in this one you’ll need two [CLICK]. Okay – 2 minutes, go!</a:t>
            </a:r>
          </a:p>
          <a:p>
            <a:endParaRPr lang="en-US" dirty="0"/>
          </a:p>
        </p:txBody>
      </p:sp>
      <p:sp>
        <p:nvSpPr>
          <p:cNvPr id="4" name="Slide Number Placeholder 3">
            <a:extLst>
              <a:ext uri="{FF2B5EF4-FFF2-40B4-BE49-F238E27FC236}">
                <a16:creationId xmlns:a16="http://schemas.microsoft.com/office/drawing/2014/main" id="{349EE50C-8257-56FF-7FE8-8AD4A7229AE1}"/>
              </a:ext>
            </a:extLst>
          </p:cNvPr>
          <p:cNvSpPr>
            <a:spLocks noGrp="1"/>
          </p:cNvSpPr>
          <p:nvPr>
            <p:ph type="sldNum" sz="quarter" idx="5"/>
          </p:nvPr>
        </p:nvSpPr>
        <p:spPr/>
        <p:txBody>
          <a:bodyPr/>
          <a:lstStyle/>
          <a:p>
            <a:fld id="{864CC2F7-CEBA-4292-8D5B-B5693DC7851A}" type="slidenum">
              <a:rPr lang="en-GB" smtClean="0"/>
              <a:t>6</a:t>
            </a:fld>
            <a:endParaRPr lang="en-GB"/>
          </a:p>
        </p:txBody>
      </p:sp>
    </p:spTree>
    <p:extLst>
      <p:ext uri="{BB962C8B-B14F-4D97-AF65-F5344CB8AC3E}">
        <p14:creationId xmlns:p14="http://schemas.microsoft.com/office/powerpoint/2010/main" val="210706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CAFB2-F552-748A-F63D-325240829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4D71F-60A2-A5DA-9060-A527E286D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294D2-6DF1-BA32-47CA-49D4A1589805}"/>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Cool – some amazingly quick answers there!</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Excellent – so here we have the answer [CLICK], we combine our y and z variables in this addition node, and combine the output of that with x, at this multiplication node to get our output.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don’t worry if this was something you struggled with a bit. It takes a bit of time to think about equations in this way. If you’d like some more practice [CLICK] feel free to check out some of the worksheets on the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github</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having got our computational graph. Let’s say we’ve been given inputs for x, y, and z [CLICK]. Let’s input these to our function [CLICK]-, and do a forward pass through our computational graph.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just to be clear, and make sure we’re all talking about the same things, we’re going to call this intermediate addition node q [CLICK]. And the output at q is 4-2 so 2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then multiply q by x to get the output of our function – 6.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so any questions about the forward pass?</a:t>
            </a:r>
          </a:p>
          <a:p>
            <a:endParaRPr lang="en-US" dirty="0"/>
          </a:p>
        </p:txBody>
      </p:sp>
      <p:sp>
        <p:nvSpPr>
          <p:cNvPr id="4" name="Slide Number Placeholder 3">
            <a:extLst>
              <a:ext uri="{FF2B5EF4-FFF2-40B4-BE49-F238E27FC236}">
                <a16:creationId xmlns:a16="http://schemas.microsoft.com/office/drawing/2014/main" id="{AA248848-3FA7-1103-DC73-7D876AD60FD9}"/>
              </a:ext>
            </a:extLst>
          </p:cNvPr>
          <p:cNvSpPr>
            <a:spLocks noGrp="1"/>
          </p:cNvSpPr>
          <p:nvPr>
            <p:ph type="sldNum" sz="quarter" idx="5"/>
          </p:nvPr>
        </p:nvSpPr>
        <p:spPr/>
        <p:txBody>
          <a:bodyPr/>
          <a:lstStyle/>
          <a:p>
            <a:fld id="{864CC2F7-CEBA-4292-8D5B-B5693DC7851A}" type="slidenum">
              <a:rPr lang="en-GB" smtClean="0"/>
              <a:t>7</a:t>
            </a:fld>
            <a:endParaRPr lang="en-GB"/>
          </a:p>
        </p:txBody>
      </p:sp>
    </p:spTree>
    <p:extLst>
      <p:ext uri="{BB962C8B-B14F-4D97-AF65-F5344CB8AC3E}">
        <p14:creationId xmlns:p14="http://schemas.microsoft.com/office/powerpoint/2010/main" val="187281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EEB20-FF4F-5FE2-A8FF-843EFE2BA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49A77-84DE-4CBD-F3DB-A7712C252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83F30-3119-E0D7-6BB2-9FF08A415CC4}"/>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In which case, we’ll move on to backpropagation. What we want is the gradients [CLICK] of derivative of f with respect to x, y, and z. So we just need to do forward propagation in reverse.</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And by that I mean we’ll start at the far end, the output end of our network and [CLICK] compute the gradient of the output with respect to the last variable, which is just f. And we’ll work back through [CLICK] computing the gradient at each intermediary node, with respect to the node.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We can see there, and our first calculation [CLICK]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is somewhat trivial [CLICK] – we know the answer here is going to be one. </a:t>
            </a:r>
          </a:p>
          <a:p>
            <a:endParaRPr lang="en-US" dirty="0"/>
          </a:p>
        </p:txBody>
      </p:sp>
      <p:sp>
        <p:nvSpPr>
          <p:cNvPr id="4" name="Slide Number Placeholder 3">
            <a:extLst>
              <a:ext uri="{FF2B5EF4-FFF2-40B4-BE49-F238E27FC236}">
                <a16:creationId xmlns:a16="http://schemas.microsoft.com/office/drawing/2014/main" id="{BC108D0C-5740-A2E6-E888-12DFECE2DA9C}"/>
              </a:ext>
            </a:extLst>
          </p:cNvPr>
          <p:cNvSpPr>
            <a:spLocks noGrp="1"/>
          </p:cNvSpPr>
          <p:nvPr>
            <p:ph type="sldNum" sz="quarter" idx="5"/>
          </p:nvPr>
        </p:nvSpPr>
        <p:spPr/>
        <p:txBody>
          <a:bodyPr/>
          <a:lstStyle/>
          <a:p>
            <a:fld id="{864CC2F7-CEBA-4292-8D5B-B5693DC7851A}" type="slidenum">
              <a:rPr lang="en-GB" smtClean="0"/>
              <a:t>8</a:t>
            </a:fld>
            <a:endParaRPr lang="en-GB"/>
          </a:p>
        </p:txBody>
      </p:sp>
    </p:spTree>
    <p:extLst>
      <p:ext uri="{BB962C8B-B14F-4D97-AF65-F5344CB8AC3E}">
        <p14:creationId xmlns:p14="http://schemas.microsoft.com/office/powerpoint/2010/main" val="1770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BCBEE-BACD-A256-4FDC-A72645996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4B9B0-9E31-2014-81C3-0FA136B03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9F8AC-B948-DCEA-A284-59D71BCF9C55}"/>
              </a:ext>
            </a:extLst>
          </p:cNvPr>
          <p:cNvSpPr>
            <a:spLocks noGrp="1"/>
          </p:cNvSpPr>
          <p:nvPr>
            <p:ph type="body" idx="1"/>
          </p:nvPr>
        </p:nvSpPr>
        <p:spPr/>
        <p:txBody>
          <a:bodyPr/>
          <a:lstStyle/>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Let’s start with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over dx first [CLICK], and think about how we can compute this.</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So we have our equation [CLICK] for the function – we have f is equal to x multiplied by y plus z. We can simplify this expression slightly [CLICK] by substituting in q for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y+z</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 Hopefully you remember your A-level maths, and how to differentiate – so if we calculate [CLICK]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/dx we get q.</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GB" sz="1800" kern="150" dirty="0">
                <a:effectLst/>
                <a:latin typeface="Aptos" panose="020B0004020202020204" pitchFamily="34" charset="0"/>
                <a:ea typeface="Aptos" panose="020B0004020202020204" pitchFamily="34" charset="0"/>
                <a:cs typeface="Times New Roman" panose="02020603050405020304" pitchFamily="18" charset="0"/>
              </a:rPr>
              <a:t>Okay cool – so if </a:t>
            </a:r>
            <a:r>
              <a:rPr lang="en-GB" sz="1800" kern="150" dirty="0" err="1">
                <a:effectLst/>
                <a:latin typeface="Aptos" panose="020B0004020202020204" pitchFamily="34" charset="0"/>
                <a:ea typeface="Aptos" panose="020B0004020202020204" pitchFamily="34" charset="0"/>
                <a:cs typeface="Times New Roman" panose="02020603050405020304" pitchFamily="18" charset="0"/>
              </a:rPr>
              <a:t>df</a:t>
            </a:r>
            <a:r>
              <a:rPr lang="en-GB" sz="1800" kern="150" dirty="0">
                <a:effectLst/>
                <a:latin typeface="Aptos" panose="020B0004020202020204" pitchFamily="34" charset="0"/>
                <a:ea typeface="Aptos" panose="020B0004020202020204" pitchFamily="34" charset="0"/>
                <a:cs typeface="Times New Roman" panose="02020603050405020304" pitchFamily="18" charset="0"/>
              </a:rPr>
              <a:t>/dx is equal to q, then that means the value of our gradient down here is equal to 2 [CLICK]. </a:t>
            </a:r>
          </a:p>
          <a:p>
            <a:pPr>
              <a:lnSpc>
                <a:spcPct val="115000"/>
              </a:lnSpc>
              <a:spcAft>
                <a:spcPts val="800"/>
              </a:spcAft>
            </a:pPr>
            <a:endParaRPr lang="en-GB" sz="1800" kern="15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54FB1F9-96BF-0B78-1DB2-F4D2D341D98D}"/>
              </a:ext>
            </a:extLst>
          </p:cNvPr>
          <p:cNvSpPr>
            <a:spLocks noGrp="1"/>
          </p:cNvSpPr>
          <p:nvPr>
            <p:ph type="sldNum" sz="quarter" idx="5"/>
          </p:nvPr>
        </p:nvSpPr>
        <p:spPr/>
        <p:txBody>
          <a:bodyPr/>
          <a:lstStyle/>
          <a:p>
            <a:fld id="{864CC2F7-CEBA-4292-8D5B-B5693DC7851A}" type="slidenum">
              <a:rPr lang="en-GB" smtClean="0"/>
              <a:t>9</a:t>
            </a:fld>
            <a:endParaRPr lang="en-GB"/>
          </a:p>
        </p:txBody>
      </p:sp>
    </p:spTree>
    <p:extLst>
      <p:ext uri="{BB962C8B-B14F-4D97-AF65-F5344CB8AC3E}">
        <p14:creationId xmlns:p14="http://schemas.microsoft.com/office/powerpoint/2010/main" val="381633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hasCustomPrompt="1"/>
          </p:nvPr>
        </p:nvSpPr>
        <p:spPr>
          <a:xfrm>
            <a:off x="370800" y="1598400"/>
            <a:ext cx="5259600" cy="1101600"/>
          </a:xfrm>
        </p:spPr>
        <p:txBody>
          <a:bodyPr anchor="b"/>
          <a:lstStyle>
            <a:lvl1pPr algn="l">
              <a:defRPr sz="2700" cap="all" baseline="0">
                <a:solidFill>
                  <a:schemeClr val="bg1"/>
                </a:solidFill>
              </a:defRPr>
            </a:lvl1pPr>
          </a:lstStyle>
          <a:p>
            <a:r>
              <a:rPr lang="en-GB"/>
              <a:t>CLICK TO EDIT MASTER TITLE SLIDE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D1666282-696E-4BC8-B8B0-F336AA0FA017}" type="datetime1">
              <a:rPr lang="en-GB" smtClean="0"/>
              <a:pPr/>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baseline="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257274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GB"/>
              <a:t>Click icon to add picture</a:t>
            </a:r>
            <a:endParaRPr lang="en-US"/>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01/12/2024</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185399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01/12/2024</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5766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sz="2700" cap="none" baseline="0"/>
            </a:lvl1pPr>
          </a:lstStyle>
          <a:p>
            <a:r>
              <a:rPr lang="en-GB"/>
              <a:t>Click to edit Master title style</a:t>
            </a:r>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01/12/2024</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a:p>
        </p:txBody>
      </p:sp>
    </p:spTree>
    <p:extLst>
      <p:ext uri="{BB962C8B-B14F-4D97-AF65-F5344CB8AC3E}">
        <p14:creationId xmlns:p14="http://schemas.microsoft.com/office/powerpoint/2010/main" val="275239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01/12/2024</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55765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912F0D55-9CD8-4149-AC74-111428CB375C}"/>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3849529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baseline="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A1277E6E-6749-489A-9A65-DFF1D7BE377F}"/>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90494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912F0D55-9CD8-4149-AC74-111428CB375C}"/>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54925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B31D6D51-0B2F-EE4F-A57F-A63BF66DADA2}"/>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669901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
        <p:nvSpPr>
          <p:cNvPr id="10" name="Text Placeholder 8">
            <a:extLst>
              <a:ext uri="{FF2B5EF4-FFF2-40B4-BE49-F238E27FC236}">
                <a16:creationId xmlns:a16="http://schemas.microsoft.com/office/drawing/2014/main" id="{616DADB9-326D-1548-B650-735E35C21D8B}"/>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3882890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3E2C485A-CFD1-4426-A587-FCC12D6AD237}" type="datetime1">
              <a:rPr lang="en-GB" smtClean="0"/>
              <a:pPr/>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
        <p:nvSpPr>
          <p:cNvPr id="9" name="Text Placeholder 8">
            <a:extLst>
              <a:ext uri="{FF2B5EF4-FFF2-40B4-BE49-F238E27FC236}">
                <a16:creationId xmlns:a16="http://schemas.microsoft.com/office/drawing/2014/main" id="{32F72749-A371-1D44-B1FE-5603940BB6B8}"/>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86122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sz="2700" cap="none" baseline="0"/>
            </a:lvl1pPr>
          </a:lstStyle>
          <a:p>
            <a:r>
              <a:rPr lang="en-GB"/>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86789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D904E3C7-3434-41F6-8009-C52959A159FA}" type="datetime1">
              <a:rPr lang="en-GB" smtClean="0"/>
              <a:pPr/>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
        <p:nvSpPr>
          <p:cNvPr id="9" name="Text Placeholder 8">
            <a:extLst>
              <a:ext uri="{FF2B5EF4-FFF2-40B4-BE49-F238E27FC236}">
                <a16:creationId xmlns:a16="http://schemas.microsoft.com/office/drawing/2014/main" id="{2E05A56F-2D56-478C-8B76-D1EA61ECFB6D}"/>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2362288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
        <p:nvSpPr>
          <p:cNvPr id="10" name="Text Placeholder 8">
            <a:extLst>
              <a:ext uri="{FF2B5EF4-FFF2-40B4-BE49-F238E27FC236}">
                <a16:creationId xmlns:a16="http://schemas.microsoft.com/office/drawing/2014/main" id="{B60B14CD-4A00-594A-AAD9-53EA942B524C}"/>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2726975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01/12/2024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0" name="Text Placeholder 8">
            <a:extLst>
              <a:ext uri="{FF2B5EF4-FFF2-40B4-BE49-F238E27FC236}">
                <a16:creationId xmlns:a16="http://schemas.microsoft.com/office/drawing/2014/main" id="{5D3A08AC-C1EC-5445-AB28-5F047F0DB56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1607494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01/12/2024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US"/>
              <a:t>Click icon to add picture</a:t>
            </a:r>
            <a:endParaRPr lang="en-GB"/>
          </a:p>
        </p:txBody>
      </p:sp>
      <p:sp>
        <p:nvSpPr>
          <p:cNvPr id="11" name="Text Placeholder 8">
            <a:extLst>
              <a:ext uri="{FF2B5EF4-FFF2-40B4-BE49-F238E27FC236}">
                <a16:creationId xmlns:a16="http://schemas.microsoft.com/office/drawing/2014/main" id="{F9CD2AA8-A7AF-544F-97FA-69AF01153087}"/>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966367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01/12/2024</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Rectangle 10">
            <a:extLst>
              <a:ext uri="{FF2B5EF4-FFF2-40B4-BE49-F238E27FC236}">
                <a16:creationId xmlns:a16="http://schemas.microsoft.com/office/drawing/2014/main" id="{F658813F-CBC4-43D6-900B-5F80FF478B19}"/>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9A113D54-2F93-4A2E-8BB5-789218AEBACE}"/>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a:t>Click to add</a:t>
            </a:r>
            <a:br>
              <a:rPr lang="en-US"/>
            </a:br>
            <a:r>
              <a:rPr lang="en-US"/>
              <a:t>image caption</a:t>
            </a:r>
            <a:endParaRPr lang="en-GB"/>
          </a:p>
        </p:txBody>
      </p:sp>
      <p:sp>
        <p:nvSpPr>
          <p:cNvPr id="9" name="Text Placeholder 8">
            <a:extLst>
              <a:ext uri="{FF2B5EF4-FFF2-40B4-BE49-F238E27FC236}">
                <a16:creationId xmlns:a16="http://schemas.microsoft.com/office/drawing/2014/main" id="{1F8FFA18-F149-0A48-9FB8-6C2B11B51F02}"/>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2697295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01/12/2024</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a:t>Click icon to add full bleed picture</a:t>
            </a:r>
          </a:p>
        </p:txBody>
      </p:sp>
      <p:sp>
        <p:nvSpPr>
          <p:cNvPr id="9" name="Title 1">
            <a:extLst>
              <a:ext uri="{FF2B5EF4-FFF2-40B4-BE49-F238E27FC236}">
                <a16:creationId xmlns:a16="http://schemas.microsoft.com/office/drawing/2014/main" id="{669A0CDB-B305-4654-820B-083E7FB4BF93}"/>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a:t>Click to add</a:t>
            </a:r>
            <a:br>
              <a:rPr lang="en-US"/>
            </a:br>
            <a:r>
              <a:rPr lang="en-US"/>
              <a:t>image caption</a:t>
            </a:r>
            <a:endParaRPr lang="en-GB"/>
          </a:p>
        </p:txBody>
      </p:sp>
      <p:sp>
        <p:nvSpPr>
          <p:cNvPr id="10" name="Text Placeholder 8">
            <a:extLst>
              <a:ext uri="{FF2B5EF4-FFF2-40B4-BE49-F238E27FC236}">
                <a16:creationId xmlns:a16="http://schemas.microsoft.com/office/drawing/2014/main" id="{9FC92C9B-A566-5746-8B37-73483CA90870}"/>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55462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cap="none" baseline="0"/>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01/12/2024</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a:p>
        </p:txBody>
      </p:sp>
      <p:sp>
        <p:nvSpPr>
          <p:cNvPr id="8" name="Text Placeholder 8">
            <a:extLst>
              <a:ext uri="{FF2B5EF4-FFF2-40B4-BE49-F238E27FC236}">
                <a16:creationId xmlns:a16="http://schemas.microsoft.com/office/drawing/2014/main" id="{1E47F59D-6A22-FA41-8C19-6774E8F92CD1}"/>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2457578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01/12/2024</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Text Placeholder 8">
            <a:extLst>
              <a:ext uri="{FF2B5EF4-FFF2-40B4-BE49-F238E27FC236}">
                <a16:creationId xmlns:a16="http://schemas.microsoft.com/office/drawing/2014/main" id="{B63C5EA1-55AB-5E40-9DEF-74679B0447E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tx1"/>
                </a:solidFill>
                <a:latin typeface="Arial" panose="020B0604020202020204" pitchFamily="34" charset="0"/>
              </a:defRPr>
            </a:lvl1pPr>
          </a:lstStyle>
          <a:p>
            <a:pPr lvl="0"/>
            <a:r>
              <a:rPr lang="en-US"/>
              <a:t>bristol.ac.uk/&lt;add </a:t>
            </a:r>
            <a:r>
              <a:rPr lang="en-US" err="1"/>
              <a:t>url</a:t>
            </a:r>
            <a:r>
              <a:rPr lang="en-US"/>
              <a:t>&gt;</a:t>
            </a:r>
            <a:endParaRPr lang="en-GB"/>
          </a:p>
        </p:txBody>
      </p:sp>
    </p:spTree>
    <p:extLst>
      <p:ext uri="{BB962C8B-B14F-4D97-AF65-F5344CB8AC3E}">
        <p14:creationId xmlns:p14="http://schemas.microsoft.com/office/powerpoint/2010/main" val="643161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sz="2700" cap="none" baseline="0"/>
            </a:lvl1pPr>
          </a:lstStyle>
          <a:p>
            <a:r>
              <a:rPr lang="en-GB"/>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169601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16526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a:p>
        </p:txBody>
      </p:sp>
    </p:spTree>
    <p:extLst>
      <p:ext uri="{BB962C8B-B14F-4D97-AF65-F5344CB8AC3E}">
        <p14:creationId xmlns:p14="http://schemas.microsoft.com/office/powerpoint/2010/main" val="265958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3E2C485A-CFD1-4426-A587-FCC12D6AD237}" type="datetime1">
              <a:rPr lang="en-GB" smtClean="0"/>
              <a:pPr/>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7421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baseline="0">
                <a:solidFill>
                  <a:schemeClr val="bg1"/>
                </a:solidFill>
              </a:defRPr>
            </a:lvl1pPr>
          </a:lstStyle>
          <a:p>
            <a:fld id="{D904E3C7-3434-41F6-8009-C52959A159FA}" type="datetime1">
              <a:rPr lang="en-GB" smtClean="0"/>
              <a:pPr/>
              <a:t>01/12/2024</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baseline="0">
                <a:solidFill>
                  <a:schemeClr val="bg1"/>
                </a:solidFill>
              </a:defRPr>
            </a:lvl1pPr>
          </a:lstStyle>
          <a:p>
            <a:fld id="{67DE1CF8-1877-4310-8670-A269E8016CAC}" type="slidenum">
              <a:rPr lang="en-GB" smtClean="0"/>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a:p>
        </p:txBody>
      </p:sp>
    </p:spTree>
    <p:extLst>
      <p:ext uri="{BB962C8B-B14F-4D97-AF65-F5344CB8AC3E}">
        <p14:creationId xmlns:p14="http://schemas.microsoft.com/office/powerpoint/2010/main" val="5790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sz="2700" cap="none" baseline="0"/>
            </a:lvl1pPr>
          </a:lstStyle>
          <a:p>
            <a:r>
              <a:rPr lang="en-GB"/>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01/12/2024</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GB"/>
              <a:t>Click icon to add picture</a:t>
            </a:r>
            <a:endParaRPr lang="en-US"/>
          </a:p>
        </p:txBody>
      </p:sp>
    </p:spTree>
    <p:extLst>
      <p:ext uri="{BB962C8B-B14F-4D97-AF65-F5344CB8AC3E}">
        <p14:creationId xmlns:p14="http://schemas.microsoft.com/office/powerpoint/2010/main" val="7073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01/12/2024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65426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01/12/2024</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GB"/>
              <a:t>Click icon to add picture</a:t>
            </a:r>
          </a:p>
        </p:txBody>
      </p:sp>
    </p:spTree>
    <p:extLst>
      <p:ext uri="{BB962C8B-B14F-4D97-AF65-F5344CB8AC3E}">
        <p14:creationId xmlns:p14="http://schemas.microsoft.com/office/powerpoint/2010/main" val="11195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GB"/>
              <a:t>CLICK TO EDIT MASTER TITLE </a:t>
            </a:r>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01/12/2024</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3099803651"/>
      </p:ext>
    </p:extLst>
  </p:cSld>
  <p:clrMap bg1="lt1" tx1="dk1" bg2="lt2" tx2="dk2" accent1="accent1" accent2="accent2" accent3="accent3" accent4="accent4" accent5="accent5" accent6="accent6" hlink="hlink" folHlink="folHlink"/>
  <p:sldLayoutIdLst>
    <p:sldLayoutId id="2147483694" r:id="rId1"/>
    <p:sldLayoutId id="2147483674" r:id="rId2"/>
    <p:sldLayoutId id="2147483670" r:id="rId3"/>
    <p:sldLayoutId id="2147483669" r:id="rId4"/>
    <p:sldLayoutId id="2147483672" r:id="rId5"/>
    <p:sldLayoutId id="2147483671" r:id="rId6"/>
    <p:sldLayoutId id="2147483673" r:id="rId7"/>
    <p:sldLayoutId id="2147483675" r:id="rId8"/>
    <p:sldLayoutId id="2147483676" r:id="rId9"/>
    <p:sldLayoutId id="2147483677" r:id="rId10"/>
    <p:sldLayoutId id="2147483678" r:id="rId11"/>
    <p:sldLayoutId id="2147483679" r:id="rId12"/>
    <p:sldLayoutId id="2147483680" r:id="rId13"/>
    <p:sldLayoutId id="2147483723" r:id="rId14"/>
  </p:sldLayoutIdLst>
  <p:hf sldNum="0" hdr="0" ftr="0" dt="0"/>
  <p:txStyles>
    <p:titleStyle>
      <a:lvl1pPr algn="l" defTabSz="685800" rtl="0" eaLnBrk="1" latinLnBrk="0" hangingPunct="1">
        <a:lnSpc>
          <a:spcPct val="90000"/>
        </a:lnSpc>
        <a:spcBef>
          <a:spcPct val="0"/>
        </a:spcBef>
        <a:buNone/>
        <a:defRPr sz="2700" b="1" i="0" kern="1200"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01/12/2024</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3449210524"/>
      </p:ext>
    </p:extLst>
  </p:cSld>
  <p:clrMap bg1="lt1" tx1="dk1" bg2="lt2" tx2="dk2" accent1="accent1" accent2="accent2" accent3="accent3" accent4="accent4" accent5="accent5" accent6="accent6" hlink="hlink" folHlink="folHlink"/>
  <p:sldLayoutIdLst>
    <p:sldLayoutId id="2147483710" r:id="rId1"/>
    <p:sldLayoutId id="2147483716" r:id="rId2"/>
    <p:sldLayoutId id="2147483711" r:id="rId3"/>
    <p:sldLayoutId id="2147483712" r:id="rId4"/>
    <p:sldLayoutId id="2147483713" r:id="rId5"/>
    <p:sldLayoutId id="2147483714" r:id="rId6"/>
    <p:sldLayoutId id="2147483715" r:id="rId7"/>
    <p:sldLayoutId id="2147483717" r:id="rId8"/>
    <p:sldLayoutId id="2147483718" r:id="rId9"/>
    <p:sldLayoutId id="2147483719" r:id="rId10"/>
    <p:sldLayoutId id="2147483720" r:id="rId11"/>
    <p:sldLayoutId id="2147483721" r:id="rId12"/>
    <p:sldLayoutId id="2147483722" r:id="rId13"/>
    <p:sldLayoutId id="2147483724" r:id="rId14"/>
  </p:sldLayoutIdLst>
  <p:hf sldNum="0" hdr="0" ftr="0" dt="0"/>
  <p:txStyles>
    <p:titleStyle>
      <a:lvl1pPr algn="l" defTabSz="685800" rtl="0" eaLnBrk="1" latinLnBrk="0" hangingPunct="1">
        <a:lnSpc>
          <a:spcPct val="90000"/>
        </a:lnSpc>
        <a:spcBef>
          <a:spcPct val="0"/>
        </a:spcBef>
        <a:buNone/>
        <a:defRPr sz="2700" b="1" i="0" kern="1200" cap="all"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9.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6.png"/><Relationship Id="rId24" Type="http://schemas.openxmlformats.org/officeDocument/2006/relationships/image" Target="../media/image53.png"/><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52.png"/><Relationship Id="rId10" Type="http://schemas.openxmlformats.org/officeDocument/2006/relationships/image" Target="../media/image45.pn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51.png"/><Relationship Id="rId14" Type="http://schemas.openxmlformats.org/officeDocument/2006/relationships/image" Target="../media/image37.png"/><Relationship Id="rId22"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9.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6.png"/><Relationship Id="rId24"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52.png"/><Relationship Id="rId10" Type="http://schemas.openxmlformats.org/officeDocument/2006/relationships/image" Target="../media/image45.pn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51.png"/><Relationship Id="rId14" Type="http://schemas.openxmlformats.org/officeDocument/2006/relationships/image" Target="../media/image37.png"/><Relationship Id="rId22"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9.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6.png"/><Relationship Id="rId24" Type="http://schemas.openxmlformats.org/officeDocument/2006/relationships/image" Target="../media/image57.png"/><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56.png"/><Relationship Id="rId10" Type="http://schemas.openxmlformats.org/officeDocument/2006/relationships/image" Target="../media/image45.pn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51.png"/><Relationship Id="rId14" Type="http://schemas.openxmlformats.org/officeDocument/2006/relationships/image" Target="../media/image37.png"/><Relationship Id="rId22"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40.png"/><Relationship Id="rId20" Type="http://schemas.openxmlformats.org/officeDocument/2006/relationships/image" Target="../media/image49.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35.png"/><Relationship Id="rId24"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image" Target="../media/image39.png"/><Relationship Id="rId23" Type="http://schemas.openxmlformats.org/officeDocument/2006/relationships/image" Target="../media/image59.png"/><Relationship Id="rId10" Type="http://schemas.openxmlformats.org/officeDocument/2006/relationships/image" Target="../media/image58.png"/><Relationship Id="rId19"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51.png"/><Relationship Id="rId14" Type="http://schemas.openxmlformats.org/officeDocument/2006/relationships/image" Target="../media/image38.png"/><Relationship Id="rId22"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10.png"/><Relationship Id="rId2" Type="http://schemas.openxmlformats.org/officeDocument/2006/relationships/notesSlide" Target="../notesSlides/notesSlide14.xml"/><Relationship Id="rId16" Type="http://schemas.openxmlformats.org/officeDocument/2006/relationships/image" Target="../media/image40.png"/><Relationship Id="rId20" Type="http://schemas.openxmlformats.org/officeDocument/2006/relationships/image" Target="../media/image49.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35.png"/><Relationship Id="rId24" Type="http://schemas.openxmlformats.org/officeDocument/2006/relationships/image" Target="../media/image60.png"/><Relationship Id="rId5" Type="http://schemas.openxmlformats.org/officeDocument/2006/relationships/image" Target="../media/image31.png"/><Relationship Id="rId15" Type="http://schemas.openxmlformats.org/officeDocument/2006/relationships/image" Target="../media/image39.png"/><Relationship Id="rId23" Type="http://schemas.openxmlformats.org/officeDocument/2006/relationships/image" Target="../media/image57.png"/><Relationship Id="rId10" Type="http://schemas.openxmlformats.org/officeDocument/2006/relationships/image" Target="../media/image58.png"/><Relationship Id="rId19"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51.png"/><Relationship Id="rId14" Type="http://schemas.openxmlformats.org/officeDocument/2006/relationships/image" Target="../media/image38.png"/><Relationship Id="rId22"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82.png"/><Relationship Id="rId2" Type="http://schemas.openxmlformats.org/officeDocument/2006/relationships/notesSlide" Target="../notesSlides/notesSlide16.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82.png"/><Relationship Id="rId2" Type="http://schemas.openxmlformats.org/officeDocument/2006/relationships/notesSlide" Target="../notesSlides/notesSlide17.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8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18.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19.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82.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6.png"/><Relationship Id="rId5" Type="http://schemas.openxmlformats.org/officeDocument/2006/relationships/image" Target="../media/image8.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20.xml"/><Relationship Id="rId16" Type="http://schemas.openxmlformats.org/officeDocument/2006/relationships/image" Target="../media/image75.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21" Type="http://schemas.openxmlformats.org/officeDocument/2006/relationships/image" Target="../media/image8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21.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21" Type="http://schemas.openxmlformats.org/officeDocument/2006/relationships/image" Target="../media/image8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22.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0.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 Id="rId22"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21" Type="http://schemas.openxmlformats.org/officeDocument/2006/relationships/image" Target="../media/image8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 Type="http://schemas.openxmlformats.org/officeDocument/2006/relationships/notesSlide" Target="../notesSlides/notesSlide23.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1.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0.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 Id="rId22"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3.png"/><Relationship Id="rId25" Type="http://schemas.openxmlformats.org/officeDocument/2006/relationships/image" Target="../media/image82.png"/><Relationship Id="rId2" Type="http://schemas.openxmlformats.org/officeDocument/2006/relationships/notesSlide" Target="../notesSlides/notesSlide24.xml"/><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63.png"/><Relationship Id="rId22"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87.png"/><Relationship Id="rId26" Type="http://schemas.openxmlformats.org/officeDocument/2006/relationships/image" Target="../media/image81.png"/><Relationship Id="rId3" Type="http://schemas.openxmlformats.org/officeDocument/2006/relationships/image" Target="../media/image84.png"/><Relationship Id="rId21" Type="http://schemas.openxmlformats.org/officeDocument/2006/relationships/image" Target="../media/image9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86.png"/><Relationship Id="rId25" Type="http://schemas.openxmlformats.org/officeDocument/2006/relationships/image" Target="../media/image76.png"/><Relationship Id="rId2" Type="http://schemas.openxmlformats.org/officeDocument/2006/relationships/notesSlide" Target="../notesSlides/notesSlide25.xml"/><Relationship Id="rId16" Type="http://schemas.openxmlformats.org/officeDocument/2006/relationships/image" Target="../media/image75.pn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63.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image" Target="../media/image68.png"/><Relationship Id="rId22" Type="http://schemas.openxmlformats.org/officeDocument/2006/relationships/image" Target="../media/image91.png"/><Relationship Id="rId27" Type="http://schemas.openxmlformats.org/officeDocument/2006/relationships/image" Target="../media/image77.png"/></Relationships>
</file>

<file path=ppt/slides/_rels/slide26.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6.xml"/><Relationship Id="rId16" Type="http://schemas.openxmlformats.org/officeDocument/2006/relationships/image" Target="../media/image40.png"/><Relationship Id="rId20" Type="http://schemas.openxmlformats.org/officeDocument/2006/relationships/image" Target="../media/image92.png"/><Relationship Id="rId1" Type="http://schemas.openxmlformats.org/officeDocument/2006/relationships/slideLayout" Target="../slideLayouts/slideLayout26.xml"/><Relationship Id="rId11" Type="http://schemas.openxmlformats.org/officeDocument/2006/relationships/image" Target="../media/image35.png"/><Relationship Id="rId15" Type="http://schemas.openxmlformats.org/officeDocument/2006/relationships/image" Target="../media/image39.png"/><Relationship Id="rId19" Type="http://schemas.openxmlformats.org/officeDocument/2006/relationships/image" Target="../media/image43.png"/><Relationship Id="rId1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8.jpeg"/><Relationship Id="rId12" Type="http://schemas.openxmlformats.org/officeDocument/2006/relationships/image" Target="../media/image98.png"/><Relationship Id="rId2" Type="http://schemas.openxmlformats.org/officeDocument/2006/relationships/notesSlide" Target="../notesSlides/notesSlide28.xml"/><Relationship Id="rId16" Type="http://schemas.openxmlformats.org/officeDocument/2006/relationships/image" Target="../media/image102.png"/><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97.png"/><Relationship Id="rId5" Type="http://schemas.openxmlformats.org/officeDocument/2006/relationships/image" Target="../media/image18.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12.jpeg"/><Relationship Id="rId9" Type="http://schemas.openxmlformats.org/officeDocument/2006/relationships/image" Target="../media/image95.png"/><Relationship Id="rId1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18" Type="http://schemas.openxmlformats.org/officeDocument/2006/relationships/image" Target="../media/image91.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880.png"/><Relationship Id="rId2" Type="http://schemas.openxmlformats.org/officeDocument/2006/relationships/notesSlide" Target="../notesSlides/notesSlide31.xml"/><Relationship Id="rId16"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80.png"/><Relationship Id="rId10" Type="http://schemas.openxmlformats.org/officeDocument/2006/relationships/image" Target="../media/image69.png"/><Relationship Id="rId4" Type="http://schemas.openxmlformats.org/officeDocument/2006/relationships/image" Target="../media/image104.png"/><Relationship Id="rId9" Type="http://schemas.openxmlformats.org/officeDocument/2006/relationships/image" Target="../media/image68.png"/><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10.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6.png"/><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45.pn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4.png"/><Relationship Id="rId14" Type="http://schemas.openxmlformats.org/officeDocument/2006/relationships/image" Target="../media/image37.png"/><Relationship Id="rId22"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8.png"/><Relationship Id="rId21" Type="http://schemas.openxmlformats.org/officeDocument/2006/relationships/image" Target="../media/image49.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6.png"/><Relationship Id="rId5" Type="http://schemas.openxmlformats.org/officeDocument/2006/relationships/image" Target="../media/image31.png"/><Relationship Id="rId15" Type="http://schemas.openxmlformats.org/officeDocument/2006/relationships/image" Target="../media/image38.png"/><Relationship Id="rId23"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4.png"/><Relationship Id="rId14" Type="http://schemas.openxmlformats.org/officeDocument/2006/relationships/image" Target="../media/image37.png"/><Relationship Id="rId2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07FAD0D9-6B11-6C02-FAA5-74340D037016}"/>
              </a:ext>
            </a:extLst>
          </p:cNvPr>
          <p:cNvSpPr>
            <a:spLocks noGrp="1"/>
          </p:cNvSpPr>
          <p:nvPr>
            <p:ph type="ctrTitle"/>
          </p:nvPr>
        </p:nvSpPr>
        <p:spPr/>
        <p:txBody>
          <a:bodyPr/>
          <a:lstStyle/>
          <a:p>
            <a:r>
              <a:rPr lang="en-GB" dirty="0"/>
              <a:t>Backpropagation</a:t>
            </a:r>
            <a:endParaRPr lang="en-US" dirty="0"/>
          </a:p>
        </p:txBody>
      </p:sp>
      <p:sp>
        <p:nvSpPr>
          <p:cNvPr id="35" name="Subtitle 2">
            <a:extLst>
              <a:ext uri="{FF2B5EF4-FFF2-40B4-BE49-F238E27FC236}">
                <a16:creationId xmlns:a16="http://schemas.microsoft.com/office/drawing/2014/main" id="{5FDE648C-DE01-A57F-52DB-4B11A1A48F45}"/>
              </a:ext>
            </a:extLst>
          </p:cNvPr>
          <p:cNvSpPr>
            <a:spLocks noGrp="1"/>
          </p:cNvSpPr>
          <p:nvPr>
            <p:ph type="subTitle" idx="1"/>
          </p:nvPr>
        </p:nvSpPr>
        <p:spPr/>
        <p:txBody>
          <a:bodyPr vert="horz" lIns="91440" tIns="45720" rIns="91440" bIns="45720" rtlCol="0" anchor="t">
            <a:normAutofit/>
          </a:bodyPr>
          <a:lstStyle/>
          <a:p>
            <a:r>
              <a:rPr lang="en-US" dirty="0"/>
              <a:t>Gabriella Miles</a:t>
            </a:r>
          </a:p>
        </p:txBody>
      </p:sp>
    </p:spTree>
    <p:extLst>
      <p:ext uri="{BB962C8B-B14F-4D97-AF65-F5344CB8AC3E}">
        <p14:creationId xmlns:p14="http://schemas.microsoft.com/office/powerpoint/2010/main" val="200978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3F981-4805-F3D6-4C01-DCA4D2EA2B9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A4B62BD5-FE85-87D2-6DBF-A5C7D671C5AA}"/>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A4B62BD5-FE85-87D2-6DBF-A5C7D671C5AA}"/>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794939F-AF64-4E23-AD44-5A7D03AF7964}"/>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BAE7840-0FD6-003D-81D2-9383022F29CC}"/>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7BAE7840-0FD6-003D-81D2-9383022F29CC}"/>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78F263F-266A-C657-D5A4-E2B3DF8750B3}"/>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578F263F-266A-C657-D5A4-E2B3DF8750B3}"/>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7D13C0-E058-E59D-2F68-F28E65F85899}"/>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267D13C0-E058-E59D-2F68-F28E65F85899}"/>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69CB184-A7B5-0980-D85E-652BEB1EE944}"/>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469CB184-A7B5-0980-D85E-652BEB1EE944}"/>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90E9A21-A811-17BF-CB4A-DDDE96C76910}"/>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E90E9A21-A811-17BF-CB4A-DDDE96C76910}"/>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E9726947-BDC1-74DB-B992-5D398A5219FF}"/>
                  </a:ext>
                </a:extLst>
              </p:cNvPr>
              <p:cNvSpPr txBox="1"/>
              <p:nvPr/>
            </p:nvSpPr>
            <p:spPr>
              <a:xfrm>
                <a:off x="1428719" y="4314214"/>
                <a:ext cx="766525"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rPr>
                        <m:t>=2</m:t>
                      </m:r>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E9726947-BDC1-74DB-B992-5D398A5219FF}"/>
                  </a:ext>
                </a:extLst>
              </p:cNvPr>
              <p:cNvSpPr txBox="1">
                <a:spLocks noRot="1" noChangeAspect="1" noMove="1" noResize="1" noEditPoints="1" noAdjustHandles="1" noChangeArrowheads="1" noChangeShapeType="1" noTextEdit="1"/>
              </p:cNvSpPr>
              <p:nvPr/>
            </p:nvSpPr>
            <p:spPr>
              <a:xfrm>
                <a:off x="1428719" y="4314214"/>
                <a:ext cx="766525"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349160B0-77C8-4960-3D9F-710C97BC6C03}"/>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84" name="TextBox 83">
                <a:extLst>
                  <a:ext uri="{FF2B5EF4-FFF2-40B4-BE49-F238E27FC236}">
                    <a16:creationId xmlns:a16="http://schemas.microsoft.com/office/drawing/2014/main" id="{349160B0-77C8-4960-3D9F-710C97BC6C03}"/>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10"/>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7DF2260C-EC29-1A1C-7FA5-B3152D69AB65}"/>
                  </a:ext>
                </a:extLst>
              </p:cNvPr>
              <p:cNvSpPr txBox="1"/>
              <p:nvPr/>
            </p:nvSpPr>
            <p:spPr>
              <a:xfrm>
                <a:off x="1440687" y="2074877"/>
                <a:ext cx="460751"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7DF2260C-EC29-1A1C-7FA5-B3152D69AB65}"/>
                  </a:ext>
                </a:extLst>
              </p:cNvPr>
              <p:cNvSpPr txBox="1">
                <a:spLocks noRot="1" noChangeAspect="1" noMove="1" noResize="1" noEditPoints="1" noAdjustHandles="1" noChangeArrowheads="1" noChangeShapeType="1" noTextEdit="1"/>
              </p:cNvSpPr>
              <p:nvPr/>
            </p:nvSpPr>
            <p:spPr>
              <a:xfrm>
                <a:off x="1440687" y="2074877"/>
                <a:ext cx="460751" cy="522835"/>
              </a:xfrm>
              <a:prstGeom prst="rect">
                <a:avLst/>
              </a:prstGeom>
              <a:blipFill>
                <a:blip r:embed="rId11"/>
                <a:stretch>
                  <a:fillRect b="-4545"/>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448ED6A7-C25F-95CE-0E9C-6CF242EF5EEF}"/>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E01DBC64-5735-F4BB-A100-6CE03E25E697}"/>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6FC254F1-8614-66DC-104B-43AFF1C361DD}"/>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6FC254F1-8614-66DC-104B-43AFF1C361D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A3361F-C7D7-7C3D-76D5-E9EFE8F5D18B}"/>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98A3361F-C7D7-7C3D-76D5-E9EFE8F5D18B}"/>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3"/>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0953FCD-C123-C9A3-3B18-1D036215F1C7}"/>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BD38E08D-DB63-6E72-4042-85FBEA07DB34}"/>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BD38E08D-DB63-6E72-4042-85FBEA07DB34}"/>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4"/>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CE5177-AB66-7A3D-B608-EB918581F516}"/>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DDCE5177-AB66-7A3D-B608-EB918581F516}"/>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5"/>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C03CC86E-9BB5-4F6B-8456-D29DB9E4E77B}"/>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70F49A02-EDC2-0215-19D9-3614E4D528B7}"/>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54D94B1-04F9-EDBC-B815-BBBBC63C6780}"/>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A54D94B1-04F9-EDBC-B815-BBBBC63C6780}"/>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6"/>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1911C053-00EB-FDBB-2252-69EC104812B7}"/>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5B60BDF-E12C-E529-F1E8-2557F9155708}"/>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45B60BDF-E12C-E529-F1E8-2557F9155708}"/>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7"/>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B6082C19-61AB-29CA-F685-467139B9E58C}"/>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82D7902C-C042-C1F4-EF88-CBD2D4FD8F15}"/>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75D28A78-625F-7D43-B7CE-5599995BEA41}"/>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69FBB5E-43EB-0BA5-9019-9534083A73EB}"/>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269FBB5E-43EB-0BA5-9019-9534083A73EB}"/>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5DD4466-DC6B-0510-5D4D-7F29DF8E08A5}"/>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D5DD4466-DC6B-0510-5D4D-7F29DF8E08A5}"/>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9"/>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72A9E4A7-4F28-E07B-D0C8-3A8D61AA389D}"/>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72F0A968-E991-88B3-0920-E9B24D79CD07}"/>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829A00F5-9F9E-F896-17D5-348FD46483EE}"/>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1357B7D9-9AAF-55D9-983D-1CF1D194EF43}"/>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B4BAAF24-FCD0-3BE6-F090-95B15C4C2833}"/>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04862700-5519-F6FC-3E5B-1233FA70C0F6}"/>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04060F4-3524-CA3D-A3BE-30FF55441805}"/>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F04060F4-3524-CA3D-A3BE-30FF55441805}"/>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20"/>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6440EF98-D920-CA5E-9A59-97B31DC48DB0}"/>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6440EF98-D920-CA5E-9A59-97B31DC48DB0}"/>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1"/>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C2F6BA0D-E93C-21FA-C515-29D4AA7C98D5}"/>
                  </a:ext>
                </a:extLst>
              </p:cNvPr>
              <p:cNvSpPr txBox="1"/>
              <p:nvPr/>
            </p:nvSpPr>
            <p:spPr>
              <a:xfrm>
                <a:off x="3533750" y="2710478"/>
                <a:ext cx="460751"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C2F6BA0D-E93C-21FA-C515-29D4AA7C98D5}"/>
                  </a:ext>
                </a:extLst>
              </p:cNvPr>
              <p:cNvSpPr txBox="1">
                <a:spLocks noRot="1" noChangeAspect="1" noMove="1" noResize="1" noEditPoints="1" noAdjustHandles="1" noChangeArrowheads="1" noChangeShapeType="1" noTextEdit="1"/>
              </p:cNvSpPr>
              <p:nvPr/>
            </p:nvSpPr>
            <p:spPr>
              <a:xfrm>
                <a:off x="3533750" y="2710478"/>
                <a:ext cx="460751" cy="522322"/>
              </a:xfrm>
              <a:prstGeom prst="rect">
                <a:avLst/>
              </a:prstGeom>
              <a:blipFill>
                <a:blip r:embed="rId22"/>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96F7D3-84CD-D09D-2371-96D839F16419}"/>
                  </a:ext>
                </a:extLst>
              </p:cNvPr>
              <p:cNvSpPr txBox="1"/>
              <p:nvPr/>
            </p:nvSpPr>
            <p:spPr>
              <a:xfrm>
                <a:off x="4934909" y="1179188"/>
                <a:ext cx="1545404" cy="937821"/>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𝑥𝑞</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den>
                      </m:f>
                      <m:r>
                        <a:rPr lang="en-GB" b="0" i="1" smtClean="0">
                          <a:latin typeface="Cambria Math" panose="02040503050406030204" pitchFamily="18" charset="0"/>
                        </a:rPr>
                        <m:t>=</m:t>
                      </m:r>
                      <m:r>
                        <a:rPr lang="en-GB" b="0" i="1" smtClean="0">
                          <a:latin typeface="Cambria Math" panose="02040503050406030204" pitchFamily="18" charset="0"/>
                        </a:rPr>
                        <m:t>𝑞</m:t>
                      </m:r>
                    </m:oMath>
                  </m:oMathPara>
                </a14:m>
                <a:endParaRPr lang="en-US" dirty="0"/>
              </a:p>
            </p:txBody>
          </p:sp>
        </mc:Choice>
        <mc:Fallback xmlns="">
          <p:sp>
            <p:nvSpPr>
              <p:cNvPr id="6" name="TextBox 5">
                <a:extLst>
                  <a:ext uri="{FF2B5EF4-FFF2-40B4-BE49-F238E27FC236}">
                    <a16:creationId xmlns:a16="http://schemas.microsoft.com/office/drawing/2014/main" id="{D696F7D3-84CD-D09D-2371-96D839F16419}"/>
                  </a:ext>
                </a:extLst>
              </p:cNvPr>
              <p:cNvSpPr txBox="1">
                <a:spLocks noRot="1" noChangeAspect="1" noMove="1" noResize="1" noEditPoints="1" noAdjustHandles="1" noChangeArrowheads="1" noChangeShapeType="1" noTextEdit="1"/>
              </p:cNvSpPr>
              <p:nvPr/>
            </p:nvSpPr>
            <p:spPr>
              <a:xfrm>
                <a:off x="4934909" y="1179188"/>
                <a:ext cx="1545404" cy="937821"/>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1D0153-DD52-9159-B579-54D9CF7A7A90}"/>
                  </a:ext>
                </a:extLst>
              </p:cNvPr>
              <p:cNvSpPr txBox="1"/>
              <p:nvPr/>
            </p:nvSpPr>
            <p:spPr>
              <a:xfrm>
                <a:off x="6629199" y="1179187"/>
                <a:ext cx="1545404" cy="937821"/>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𝑥𝑞</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r>
                        <a:rPr lang="en-GB" b="0" i="1" smtClean="0">
                          <a:latin typeface="Cambria Math" panose="02040503050406030204" pitchFamily="18" charset="0"/>
                        </a:rPr>
                        <m:t>=</m:t>
                      </m:r>
                      <m:r>
                        <a:rPr lang="en-GB" b="0" i="1" smtClean="0">
                          <a:latin typeface="Cambria Math" panose="02040503050406030204" pitchFamily="18" charset="0"/>
                        </a:rPr>
                        <m:t>𝑥</m:t>
                      </m:r>
                    </m:oMath>
                  </m:oMathPara>
                </a14:m>
                <a:endParaRPr lang="en-US" dirty="0"/>
              </a:p>
            </p:txBody>
          </p:sp>
        </mc:Choice>
        <mc:Fallback xmlns="">
          <p:sp>
            <p:nvSpPr>
              <p:cNvPr id="7" name="TextBox 6">
                <a:extLst>
                  <a:ext uri="{FF2B5EF4-FFF2-40B4-BE49-F238E27FC236}">
                    <a16:creationId xmlns:a16="http://schemas.microsoft.com/office/drawing/2014/main" id="{C91D0153-DD52-9159-B579-54D9CF7A7A90}"/>
                  </a:ext>
                </a:extLst>
              </p:cNvPr>
              <p:cNvSpPr txBox="1">
                <a:spLocks noRot="1" noChangeAspect="1" noMove="1" noResize="1" noEditPoints="1" noAdjustHandles="1" noChangeArrowheads="1" noChangeShapeType="1" noTextEdit="1"/>
              </p:cNvSpPr>
              <p:nvPr/>
            </p:nvSpPr>
            <p:spPr>
              <a:xfrm>
                <a:off x="6629199" y="1179187"/>
                <a:ext cx="1545404" cy="937821"/>
              </a:xfrm>
              <a:prstGeom prst="rect">
                <a:avLst/>
              </a:prstGeom>
              <a:blipFill>
                <a:blip r:embed="rId24"/>
                <a:stretch>
                  <a:fillRect b="-2597"/>
                </a:stretch>
              </a:blipFill>
              <a:ln w="28575">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1048FF9-969D-CA9B-D13E-4F6408B1B5FB}"/>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216457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1000" tmFilter="0, 0; .2, .5; .8, .5; 1, 0"/>
                                        <p:tgtEl>
                                          <p:spTgt spid="116"/>
                                        </p:tgtEl>
                                      </p:cBhvr>
                                    </p:animEffect>
                                    <p:animScale>
                                      <p:cBhvr>
                                        <p:cTn id="7" dur="500" autoRev="1" fill="hold"/>
                                        <p:tgtEl>
                                          <p:spTgt spid="11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0754-19C3-F058-1F22-5E07DB3CA5D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D70592A5-B2E3-C58D-4371-0E1B33CC08C5}"/>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D70592A5-B2E3-C58D-4371-0E1B33CC08C5}"/>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5916D8F-9A70-D925-A27C-191FAE16FF5C}"/>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ACAF875-ECDF-F631-577E-44A28C12A917}"/>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3ACAF875-ECDF-F631-577E-44A28C12A917}"/>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4EEA530-A08F-7020-BF9A-4CA6A235AE32}"/>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24EEA530-A08F-7020-BF9A-4CA6A235AE32}"/>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27195C1-F5F9-E2A7-3368-96FA92F19291}"/>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527195C1-F5F9-E2A7-3368-96FA92F19291}"/>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C73C88D-93A5-C09C-3427-6BFBA4F975B9}"/>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7C73C88D-93A5-C09C-3427-6BFBA4F975B9}"/>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0BFB98A-DA67-9F16-2386-5BBD176A9F5A}"/>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10BFB98A-DA67-9F16-2386-5BBD176A9F5A}"/>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988055F6-DC92-E9F7-FBBA-5D701E720E84}"/>
                  </a:ext>
                </a:extLst>
              </p:cNvPr>
              <p:cNvSpPr txBox="1"/>
              <p:nvPr/>
            </p:nvSpPr>
            <p:spPr>
              <a:xfrm>
                <a:off x="1428719" y="4314214"/>
                <a:ext cx="766525"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rPr>
                        <m:t>=2</m:t>
                      </m:r>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988055F6-DC92-E9F7-FBBA-5D701E720E84}"/>
                  </a:ext>
                </a:extLst>
              </p:cNvPr>
              <p:cNvSpPr txBox="1">
                <a:spLocks noRot="1" noChangeAspect="1" noMove="1" noResize="1" noEditPoints="1" noAdjustHandles="1" noChangeArrowheads="1" noChangeShapeType="1" noTextEdit="1"/>
              </p:cNvSpPr>
              <p:nvPr/>
            </p:nvSpPr>
            <p:spPr>
              <a:xfrm>
                <a:off x="1428719" y="4314214"/>
                <a:ext cx="766525"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BDBE11F3-796A-3D26-55C9-F99ABA9D45A9}"/>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84" name="TextBox 83">
                <a:extLst>
                  <a:ext uri="{FF2B5EF4-FFF2-40B4-BE49-F238E27FC236}">
                    <a16:creationId xmlns:a16="http://schemas.microsoft.com/office/drawing/2014/main" id="{BDBE11F3-796A-3D26-55C9-F99ABA9D45A9}"/>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10"/>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9A1C6C64-7145-6198-5E26-98C9B74906EA}"/>
                  </a:ext>
                </a:extLst>
              </p:cNvPr>
              <p:cNvSpPr txBox="1"/>
              <p:nvPr/>
            </p:nvSpPr>
            <p:spPr>
              <a:xfrm>
                <a:off x="1440687" y="2074877"/>
                <a:ext cx="460751"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9A1C6C64-7145-6198-5E26-98C9B74906EA}"/>
                  </a:ext>
                </a:extLst>
              </p:cNvPr>
              <p:cNvSpPr txBox="1">
                <a:spLocks noRot="1" noChangeAspect="1" noMove="1" noResize="1" noEditPoints="1" noAdjustHandles="1" noChangeArrowheads="1" noChangeShapeType="1" noTextEdit="1"/>
              </p:cNvSpPr>
              <p:nvPr/>
            </p:nvSpPr>
            <p:spPr>
              <a:xfrm>
                <a:off x="1440687" y="2074877"/>
                <a:ext cx="460751" cy="522835"/>
              </a:xfrm>
              <a:prstGeom prst="rect">
                <a:avLst/>
              </a:prstGeom>
              <a:blipFill>
                <a:blip r:embed="rId11"/>
                <a:stretch>
                  <a:fillRect b="-4545"/>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F5BD5D91-352D-0CA0-271B-1C75D16A579A}"/>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B19DFF1C-B7AD-53EE-8FF6-FACDAA424227}"/>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AA49A4A8-A312-ECF7-AD6C-161F4304E3BA}"/>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AA49A4A8-A312-ECF7-AD6C-161F4304E3BA}"/>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9C8D9C-ED28-1CE3-A081-1C6FBEA88516}"/>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B89C8D9C-ED28-1CE3-A081-1C6FBEA88516}"/>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3"/>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C775E1C5-498F-E653-BAC5-B5D456B67A10}"/>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58008EFC-5055-75CC-7491-BA37E206B391}"/>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58008EFC-5055-75CC-7491-BA37E206B391}"/>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4"/>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275CED2-4D72-A562-10CC-A82DDB9A484C}"/>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6275CED2-4D72-A562-10CC-A82DDB9A484C}"/>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5"/>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10AA7ED1-CF9B-28EC-C754-39AD54FD733D}"/>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E61C246D-93F3-8879-0B4A-E311BB541023}"/>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AFD7E4D-78C6-6C2A-964D-8B1DADA1A056}"/>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5AFD7E4D-78C6-6C2A-964D-8B1DADA1A056}"/>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6"/>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53D1DBE6-3E6C-E43E-78AD-6D05D98D519F}"/>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EA3D87B-BD8D-883D-0182-D65AAAAAAAD5}"/>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5EA3D87B-BD8D-883D-0182-D65AAAAAAAD5}"/>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7"/>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D945B1A3-4062-4DB7-A3A6-6CAEC2F6DD64}"/>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DADD41CA-84C9-7363-A3CB-66A2181D3DC6}"/>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FD5F9E02-5C58-2B26-D509-3A184DEC1B72}"/>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E3E1509-968A-E58C-E210-47A2CBB272A7}"/>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9E3E1509-968A-E58C-E210-47A2CBB272A7}"/>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830C9AA-69FC-7FF7-C1BF-B2489262B5CB}"/>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9830C9AA-69FC-7FF7-C1BF-B2489262B5CB}"/>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9"/>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9CF9D963-F305-95DA-2A69-83541F415DB6}"/>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E01EB305-7DB2-CC18-B426-0CEEDD841169}"/>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1CA3F035-5C6A-B621-5C9D-AD6B379503AB}"/>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916D7E4E-6D23-B4E5-FD23-6E75B5A6EBD7}"/>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A945CB21-77A2-2205-711B-2F81078F5615}"/>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2750E297-0113-A0EC-9F2D-0D69996962C1}"/>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B37DD96-0183-A4B3-A57B-6D0B6D1AEA95}"/>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FB37DD96-0183-A4B3-A57B-6D0B6D1AEA95}"/>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20"/>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80C2744E-8E71-814E-DCD9-EA99E5F6AF79}"/>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80C2744E-8E71-814E-DCD9-EA99E5F6AF79}"/>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1"/>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A80AB759-9EED-1D06-65D2-45A83FE35BB2}"/>
                  </a:ext>
                </a:extLst>
              </p:cNvPr>
              <p:cNvSpPr txBox="1"/>
              <p:nvPr/>
            </p:nvSpPr>
            <p:spPr>
              <a:xfrm>
                <a:off x="3533750" y="2710478"/>
                <a:ext cx="805086"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A80AB759-9EED-1D06-65D2-45A83FE35BB2}"/>
                  </a:ext>
                </a:extLst>
              </p:cNvPr>
              <p:cNvSpPr txBox="1">
                <a:spLocks noRot="1" noChangeAspect="1" noMove="1" noResize="1" noEditPoints="1" noAdjustHandles="1" noChangeArrowheads="1" noChangeShapeType="1" noTextEdit="1"/>
              </p:cNvSpPr>
              <p:nvPr/>
            </p:nvSpPr>
            <p:spPr>
              <a:xfrm>
                <a:off x="3533750" y="2710478"/>
                <a:ext cx="805086" cy="522322"/>
              </a:xfrm>
              <a:prstGeom prst="rect">
                <a:avLst/>
              </a:prstGeom>
              <a:blipFill>
                <a:blip r:embed="rId22"/>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48E35B-11BD-F9F2-8EA2-D576F4932DED}"/>
                  </a:ext>
                </a:extLst>
              </p:cNvPr>
              <p:cNvSpPr txBox="1"/>
              <p:nvPr/>
            </p:nvSpPr>
            <p:spPr>
              <a:xfrm>
                <a:off x="4934909" y="1179188"/>
                <a:ext cx="1545404" cy="937821"/>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𝑥𝑞</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den>
                      </m:f>
                      <m:r>
                        <a:rPr lang="en-GB" b="0" i="1" smtClean="0">
                          <a:latin typeface="Cambria Math" panose="02040503050406030204" pitchFamily="18" charset="0"/>
                        </a:rPr>
                        <m:t>=</m:t>
                      </m:r>
                      <m:r>
                        <a:rPr lang="en-GB" b="0" i="1" smtClean="0">
                          <a:latin typeface="Cambria Math" panose="02040503050406030204" pitchFamily="18" charset="0"/>
                        </a:rPr>
                        <m:t>𝑞</m:t>
                      </m:r>
                    </m:oMath>
                  </m:oMathPara>
                </a14:m>
                <a:endParaRPr lang="en-US" dirty="0"/>
              </a:p>
            </p:txBody>
          </p:sp>
        </mc:Choice>
        <mc:Fallback xmlns="">
          <p:sp>
            <p:nvSpPr>
              <p:cNvPr id="6" name="TextBox 5">
                <a:extLst>
                  <a:ext uri="{FF2B5EF4-FFF2-40B4-BE49-F238E27FC236}">
                    <a16:creationId xmlns:a16="http://schemas.microsoft.com/office/drawing/2014/main" id="{0B48E35B-11BD-F9F2-8EA2-D576F4932DED}"/>
                  </a:ext>
                </a:extLst>
              </p:cNvPr>
              <p:cNvSpPr txBox="1">
                <a:spLocks noRot="1" noChangeAspect="1" noMove="1" noResize="1" noEditPoints="1" noAdjustHandles="1" noChangeArrowheads="1" noChangeShapeType="1" noTextEdit="1"/>
              </p:cNvSpPr>
              <p:nvPr/>
            </p:nvSpPr>
            <p:spPr>
              <a:xfrm>
                <a:off x="4934909" y="1179188"/>
                <a:ext cx="1545404" cy="937821"/>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FEE526-CDD7-FB65-999D-0EC53ECF1BC9}"/>
                  </a:ext>
                </a:extLst>
              </p:cNvPr>
              <p:cNvSpPr txBox="1"/>
              <p:nvPr/>
            </p:nvSpPr>
            <p:spPr>
              <a:xfrm>
                <a:off x="6629199" y="1179188"/>
                <a:ext cx="1545404" cy="937821"/>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𝑥𝑞</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r>
                        <a:rPr lang="en-GB" b="0" i="1" smtClean="0">
                          <a:latin typeface="Cambria Math" panose="02040503050406030204" pitchFamily="18" charset="0"/>
                        </a:rPr>
                        <m:t>=</m:t>
                      </m:r>
                      <m:r>
                        <a:rPr lang="en-GB" b="0" i="1" smtClean="0">
                          <a:latin typeface="Cambria Math" panose="02040503050406030204" pitchFamily="18" charset="0"/>
                        </a:rPr>
                        <m:t>𝑥</m:t>
                      </m:r>
                    </m:oMath>
                  </m:oMathPara>
                </a14:m>
                <a:endParaRPr lang="en-US" dirty="0"/>
              </a:p>
            </p:txBody>
          </p:sp>
        </mc:Choice>
        <mc:Fallback xmlns="">
          <p:sp>
            <p:nvSpPr>
              <p:cNvPr id="7" name="TextBox 6">
                <a:extLst>
                  <a:ext uri="{FF2B5EF4-FFF2-40B4-BE49-F238E27FC236}">
                    <a16:creationId xmlns:a16="http://schemas.microsoft.com/office/drawing/2014/main" id="{6AFEE526-CDD7-FB65-999D-0EC53ECF1BC9}"/>
                  </a:ext>
                </a:extLst>
              </p:cNvPr>
              <p:cNvSpPr txBox="1">
                <a:spLocks noRot="1" noChangeAspect="1" noMove="1" noResize="1" noEditPoints="1" noAdjustHandles="1" noChangeArrowheads="1" noChangeShapeType="1" noTextEdit="1"/>
              </p:cNvSpPr>
              <p:nvPr/>
            </p:nvSpPr>
            <p:spPr>
              <a:xfrm>
                <a:off x="6629199" y="1179188"/>
                <a:ext cx="1545404" cy="937821"/>
              </a:xfrm>
              <a:prstGeom prst="rect">
                <a:avLst/>
              </a:prstGeom>
              <a:blipFill>
                <a:blip r:embed="rId24"/>
                <a:stretch>
                  <a:fillRect b="-2597"/>
                </a:stretch>
              </a:blipFill>
              <a:ln w="28575">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CA7283A2-BD80-39A0-726C-CC38ECE874C0}"/>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4214874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AA1BD-C9C2-90A1-E016-C7D24888E78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4906FCC1-32A7-0933-CA42-DCC4481E899D}"/>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4906FCC1-32A7-0933-CA42-DCC4481E899D}"/>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8B3896B-4A10-F0E4-82DB-710B145C64F5}"/>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59BDDBA-C44A-271D-C184-4ECF1F1A619F}"/>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859BDDBA-C44A-271D-C184-4ECF1F1A619F}"/>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E9769EC-55F4-44A7-D145-1AAE4E1C48D1}"/>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CE9769EC-55F4-44A7-D145-1AAE4E1C48D1}"/>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FC55FA4-FA6F-F1C7-8B0B-28788E4971CD}"/>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BFC55FA4-FA6F-F1C7-8B0B-28788E4971CD}"/>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DD7BC88-CB60-1304-6555-2B44408A6F26}"/>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9DD7BC88-CB60-1304-6555-2B44408A6F26}"/>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F93FA9E-7B8F-51C1-8668-125FCAB0BFC3}"/>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DF93FA9E-7B8F-51C1-8668-125FCAB0BFC3}"/>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94941420-24C5-FB6E-8422-C6953D52247D}"/>
                  </a:ext>
                </a:extLst>
              </p:cNvPr>
              <p:cNvSpPr txBox="1"/>
              <p:nvPr/>
            </p:nvSpPr>
            <p:spPr>
              <a:xfrm>
                <a:off x="1428719" y="4314214"/>
                <a:ext cx="766525"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rPr>
                        <m:t>=2</m:t>
                      </m:r>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94941420-24C5-FB6E-8422-C6953D52247D}"/>
                  </a:ext>
                </a:extLst>
              </p:cNvPr>
              <p:cNvSpPr txBox="1">
                <a:spLocks noRot="1" noChangeAspect="1" noMove="1" noResize="1" noEditPoints="1" noAdjustHandles="1" noChangeArrowheads="1" noChangeShapeType="1" noTextEdit="1"/>
              </p:cNvSpPr>
              <p:nvPr/>
            </p:nvSpPr>
            <p:spPr>
              <a:xfrm>
                <a:off x="1428719" y="4314214"/>
                <a:ext cx="766525"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DEC43491-AF25-53E2-9296-49F4342A2FAD}"/>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84" name="TextBox 83">
                <a:extLst>
                  <a:ext uri="{FF2B5EF4-FFF2-40B4-BE49-F238E27FC236}">
                    <a16:creationId xmlns:a16="http://schemas.microsoft.com/office/drawing/2014/main" id="{DEC43491-AF25-53E2-9296-49F4342A2FAD}"/>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10"/>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479E5627-FD42-BE25-96BC-C25FF2C8D890}"/>
                  </a:ext>
                </a:extLst>
              </p:cNvPr>
              <p:cNvSpPr txBox="1"/>
              <p:nvPr/>
            </p:nvSpPr>
            <p:spPr>
              <a:xfrm>
                <a:off x="1440687" y="2074877"/>
                <a:ext cx="460751"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479E5627-FD42-BE25-96BC-C25FF2C8D890}"/>
                  </a:ext>
                </a:extLst>
              </p:cNvPr>
              <p:cNvSpPr txBox="1">
                <a:spLocks noRot="1" noChangeAspect="1" noMove="1" noResize="1" noEditPoints="1" noAdjustHandles="1" noChangeArrowheads="1" noChangeShapeType="1" noTextEdit="1"/>
              </p:cNvSpPr>
              <p:nvPr/>
            </p:nvSpPr>
            <p:spPr>
              <a:xfrm>
                <a:off x="1440687" y="2074877"/>
                <a:ext cx="460751" cy="522835"/>
              </a:xfrm>
              <a:prstGeom prst="rect">
                <a:avLst/>
              </a:prstGeom>
              <a:blipFill>
                <a:blip r:embed="rId11"/>
                <a:stretch>
                  <a:fillRect b="-4545"/>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5F7415AE-5227-1285-82E4-7403CA9FFA8A}"/>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6FE9C9A5-031B-DB3F-F5FF-57D43956ED7F}"/>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EC7958FE-6E9A-A650-A410-F963EEC8A270}"/>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EC7958FE-6E9A-A650-A410-F963EEC8A270}"/>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98F7E8-1ECE-FD58-45DD-ACA166A829B1}"/>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AF98F7E8-1ECE-FD58-45DD-ACA166A829B1}"/>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3"/>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BAAFC6B-D86A-763D-B2F8-C9B79113797F}"/>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B1241C0-1300-93F7-CBA2-CAB6014C2332}"/>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8B1241C0-1300-93F7-CBA2-CAB6014C2332}"/>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4"/>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98073B-47B8-F351-DB60-406B8A067DA4}"/>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FA98073B-47B8-F351-DB60-406B8A067DA4}"/>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5"/>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9F8FA481-FAEB-290E-68E8-FC578A2B6569}"/>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3DE45C2D-68AD-5B98-4E09-0A17E958B25C}"/>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4F056F1-6996-CBF2-C43D-903BDC1E9C28}"/>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E4F056F1-6996-CBF2-C43D-903BDC1E9C28}"/>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6"/>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E5C84536-4F88-431F-C2A0-9C65D8AADA3B}"/>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E9BEAA-DAC6-082E-22B3-528E1B6F1EF7}"/>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BDE9BEAA-DAC6-082E-22B3-528E1B6F1EF7}"/>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7"/>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E64854A3-DFD7-1980-D91A-B82BD0AAEB6E}"/>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B75C0141-344E-7A77-20BB-BF0F3EBA60D0}"/>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BF6075B6-73C6-AFD1-1BEE-5DDE66B1D03D}"/>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0F6C5B7-FCC6-AFCD-8BD8-FCB22261F89D}"/>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20F6C5B7-FCC6-AFCD-8BD8-FCB22261F89D}"/>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C17115D-1ACD-60E5-7A68-97F8A088420F}"/>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3C17115D-1ACD-60E5-7A68-97F8A088420F}"/>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9"/>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278B797B-6AC7-34DF-0621-39681606ECB6}"/>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8DA57F1B-023B-19D3-A8D5-1B57CDB59B98}"/>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1114197-39FF-BC56-EF99-A69BECE619FD}"/>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F2B538F2-916F-76F6-0748-F22732DE1A80}"/>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C6487240-C2B8-242D-07C9-2E0E2237E7BD}"/>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E4CC2733-E824-6082-17B8-FACDE8C358B2}"/>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AAD59A8-84F0-F1B5-B74F-6B0B73C7B124}"/>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0AAD59A8-84F0-F1B5-B74F-6B0B73C7B124}"/>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20"/>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274238E0-E91B-17ED-0321-25D3DFD0BA46}"/>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274238E0-E91B-17ED-0321-25D3DFD0BA46}"/>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1"/>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F4B80DC5-9741-8E39-0D61-F07F9FBA658A}"/>
                  </a:ext>
                </a:extLst>
              </p:cNvPr>
              <p:cNvSpPr txBox="1"/>
              <p:nvPr/>
            </p:nvSpPr>
            <p:spPr>
              <a:xfrm>
                <a:off x="3533750" y="2710478"/>
                <a:ext cx="805086"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F4B80DC5-9741-8E39-0D61-F07F9FBA658A}"/>
                  </a:ext>
                </a:extLst>
              </p:cNvPr>
              <p:cNvSpPr txBox="1">
                <a:spLocks noRot="1" noChangeAspect="1" noMove="1" noResize="1" noEditPoints="1" noAdjustHandles="1" noChangeArrowheads="1" noChangeShapeType="1" noTextEdit="1"/>
              </p:cNvSpPr>
              <p:nvPr/>
            </p:nvSpPr>
            <p:spPr>
              <a:xfrm>
                <a:off x="3533750" y="2710478"/>
                <a:ext cx="805086" cy="522322"/>
              </a:xfrm>
              <a:prstGeom prst="rect">
                <a:avLst/>
              </a:prstGeom>
              <a:blipFill>
                <a:blip r:embed="rId22"/>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DD7FEE-07AB-91FE-1CFA-8914B1D668D1}"/>
                  </a:ext>
                </a:extLst>
              </p:cNvPr>
              <p:cNvSpPr txBox="1"/>
              <p:nvPr/>
            </p:nvSpPr>
            <p:spPr>
              <a:xfrm>
                <a:off x="4935915" y="1192815"/>
                <a:ext cx="1321903" cy="1160574"/>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oMath>
                  </m:oMathPara>
                </a14:m>
                <a:endParaRPr lang="en-GB" b="0" i="1" dirty="0">
                  <a:latin typeface="Cambria Math" panose="02040503050406030204" pitchFamily="18" charset="0"/>
                </a:endParaRPr>
              </a:p>
              <a:p>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B9DD7FEE-07AB-91FE-1CFA-8914B1D668D1}"/>
                  </a:ext>
                </a:extLst>
              </p:cNvPr>
              <p:cNvSpPr txBox="1">
                <a:spLocks noRot="1" noChangeAspect="1" noMove="1" noResize="1" noEditPoints="1" noAdjustHandles="1" noChangeArrowheads="1" noChangeShapeType="1" noTextEdit="1"/>
              </p:cNvSpPr>
              <p:nvPr/>
            </p:nvSpPr>
            <p:spPr>
              <a:xfrm>
                <a:off x="4935915" y="1192815"/>
                <a:ext cx="1321903" cy="1160574"/>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9297655C-13EC-D1E2-1D55-32A19D4F0407}"/>
              </a:ext>
            </a:extLst>
          </p:cNvPr>
          <p:cNvSpPr/>
          <p:nvPr/>
        </p:nvSpPr>
        <p:spPr>
          <a:xfrm>
            <a:off x="4935915" y="1736901"/>
            <a:ext cx="1321903" cy="6164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D6A885-B92C-E8DB-8958-44DE3A645093}"/>
                  </a:ext>
                </a:extLst>
              </p:cNvPr>
              <p:cNvSpPr txBox="1"/>
              <p:nvPr/>
            </p:nvSpPr>
            <p:spPr>
              <a:xfrm>
                <a:off x="6525430" y="1192815"/>
                <a:ext cx="1108530" cy="1125629"/>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q</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=1</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=1 </m:t>
                      </m:r>
                      <m:r>
                        <m:rPr>
                          <m:lit/>
                        </m:rPr>
                        <a:rPr lang="en-GB" b="0" i="1" smtClean="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87D6A885-B92C-E8DB-8958-44DE3A645093}"/>
                  </a:ext>
                </a:extLst>
              </p:cNvPr>
              <p:cNvSpPr txBox="1">
                <a:spLocks noRot="1" noChangeAspect="1" noMove="1" noResize="1" noEditPoints="1" noAdjustHandles="1" noChangeArrowheads="1" noChangeShapeType="1" noTextEdit="1"/>
              </p:cNvSpPr>
              <p:nvPr/>
            </p:nvSpPr>
            <p:spPr>
              <a:xfrm>
                <a:off x="6525430" y="1192815"/>
                <a:ext cx="1108530" cy="1125629"/>
              </a:xfrm>
              <a:prstGeom prst="rect">
                <a:avLst/>
              </a:prstGeom>
              <a:blipFill>
                <a:blip r:embed="rId24"/>
                <a:stretch>
                  <a:fillRect/>
                </a:stretch>
              </a:blipFill>
              <a:ln w="28575">
                <a:solidFill>
                  <a:schemeClr val="tx2"/>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B6C8F67B-8777-32D2-52F0-0209BEDF2F41}"/>
              </a:ext>
            </a:extLst>
          </p:cNvPr>
          <p:cNvSpPr/>
          <p:nvPr/>
        </p:nvSpPr>
        <p:spPr>
          <a:xfrm>
            <a:off x="6525431" y="1867497"/>
            <a:ext cx="1108530" cy="427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F14FD7-5B08-D05B-ED5D-08E27862F61D}"/>
              </a:ext>
            </a:extLst>
          </p:cNvPr>
          <p:cNvSpPr/>
          <p:nvPr/>
        </p:nvSpPr>
        <p:spPr>
          <a:xfrm>
            <a:off x="6525430" y="1457854"/>
            <a:ext cx="1108530" cy="4271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BFD0EA-D8E9-D72B-BA8C-ADECD458344C}"/>
              </a:ext>
            </a:extLst>
          </p:cNvPr>
          <p:cNvSpPr txBox="1"/>
          <p:nvPr/>
        </p:nvSpPr>
        <p:spPr>
          <a:xfrm>
            <a:off x="4981512" y="4547305"/>
            <a:ext cx="3783757" cy="507831"/>
          </a:xfrm>
          <a:prstGeom prst="rect">
            <a:avLst/>
          </a:prstGeom>
          <a:noFill/>
        </p:spPr>
        <p:txBody>
          <a:bodyPr wrap="square" rtlCol="0">
            <a:spAutoFit/>
          </a:bodyPr>
          <a:lstStyle/>
          <a:p>
            <a:r>
              <a:rPr lang="en-US" dirty="0"/>
              <a:t>Review </a:t>
            </a:r>
            <a:r>
              <a:rPr lang="en-US" dirty="0" err="1"/>
              <a:t>maths</a:t>
            </a:r>
            <a:r>
              <a:rPr lang="en-US" dirty="0"/>
              <a:t> worksheet 2 if you are feeling rusty on the chain rule!</a:t>
            </a:r>
          </a:p>
        </p:txBody>
      </p:sp>
      <p:sp>
        <p:nvSpPr>
          <p:cNvPr id="3" name="TextBox 2">
            <a:extLst>
              <a:ext uri="{FF2B5EF4-FFF2-40B4-BE49-F238E27FC236}">
                <a16:creationId xmlns:a16="http://schemas.microsoft.com/office/drawing/2014/main" id="{9F4074F6-62BB-5F50-8EBC-51168CE4A326}"/>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pic>
        <p:nvPicPr>
          <p:cNvPr id="5" name="Picture 4">
            <a:extLst>
              <a:ext uri="{FF2B5EF4-FFF2-40B4-BE49-F238E27FC236}">
                <a16:creationId xmlns:a16="http://schemas.microsoft.com/office/drawing/2014/main" id="{E80F1E6C-20F3-5174-92E8-6A1E034DF14D}"/>
              </a:ext>
            </a:extLst>
          </p:cNvPr>
          <p:cNvPicPr>
            <a:picLocks noChangeAspect="1"/>
          </p:cNvPicPr>
          <p:nvPr/>
        </p:nvPicPr>
        <p:blipFill>
          <a:blip r:embed="rId25"/>
          <a:stretch>
            <a:fillRect/>
          </a:stretch>
        </p:blipFill>
        <p:spPr>
          <a:xfrm>
            <a:off x="8538450" y="4528310"/>
            <a:ext cx="605550" cy="605550"/>
          </a:xfrm>
          <a:prstGeom prst="rect">
            <a:avLst/>
          </a:prstGeom>
        </p:spPr>
      </p:pic>
    </p:spTree>
    <p:extLst>
      <p:ext uri="{BB962C8B-B14F-4D97-AF65-F5344CB8AC3E}">
        <p14:creationId xmlns:p14="http://schemas.microsoft.com/office/powerpoint/2010/main" val="308192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1000" tmFilter="0, 0; .2, .5; .8, .5; 1, 0"/>
                                        <p:tgtEl>
                                          <p:spTgt spid="85"/>
                                        </p:tgtEl>
                                      </p:cBhvr>
                                    </p:animEffect>
                                    <p:animScale>
                                      <p:cBhvr>
                                        <p:cTn id="7" dur="500" autoRev="1" fill="hold"/>
                                        <p:tgtEl>
                                          <p:spTgt spid="8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1" nodeType="clickEffect">
                                  <p:stCondLst>
                                    <p:cond delay="0"/>
                                  </p:stCondLst>
                                  <p:childTnLst>
                                    <p:animEffect transition="out" filter="fade">
                                      <p:cBhvr>
                                        <p:cTn id="41" dur="500" tmFilter="0, 0; .2, .5; .8, .5; 1, 0"/>
                                        <p:tgtEl>
                                          <p:spTgt spid="85"/>
                                        </p:tgtEl>
                                      </p:cBhvr>
                                    </p:animEffect>
                                    <p:animScale>
                                      <p:cBhvr>
                                        <p:cTn id="42" dur="250" autoRev="1" fill="hold"/>
                                        <p:tgtEl>
                                          <p:spTgt spid="8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4" grpId="0" animBg="1"/>
      <p:bldP spid="8" grpId="0" animBg="1"/>
      <p:bldP spid="8" grpId="1" animBg="1"/>
      <p:bldP spid="9" grpId="0" animBg="1"/>
      <p:bldP spid="10" grpId="0" animBg="1"/>
      <p:bldP spid="10" grpId="1" animBg="1"/>
      <p:bldP spid="11" grpId="0" animBg="1"/>
      <p:bldP spid="11" grpId="1"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B1B64-635D-DF4C-F917-DAE6D4A50FE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32AF164F-AE41-FDB8-1799-8DCED9CE46F4}"/>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32AF164F-AE41-FDB8-1799-8DCED9CE46F4}"/>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A9052E7-C290-A3FD-3676-F5722C146821}"/>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CC71A4F-999E-4776-1215-CAA4AB76A4CB}"/>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8CC71A4F-999E-4776-1215-CAA4AB76A4CB}"/>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960C8AB4-777F-791D-80B7-CE6748E5A4E2}"/>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960C8AB4-777F-791D-80B7-CE6748E5A4E2}"/>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39C6A4B-F26A-8025-149C-D5D52E31C344}"/>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439C6A4B-F26A-8025-149C-D5D52E31C344}"/>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9491712-7F48-0517-041C-A96C62B9A3FA}"/>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F9491712-7F48-0517-041C-A96C62B9A3FA}"/>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842FCE2-F33F-6852-B61F-439EAC6F13BD}"/>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A842FCE2-F33F-6852-B61F-439EAC6F13BD}"/>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28768CE0-18B5-335A-5CE0-5C846B72761C}"/>
                  </a:ext>
                </a:extLst>
              </p:cNvPr>
              <p:cNvSpPr txBox="1"/>
              <p:nvPr/>
            </p:nvSpPr>
            <p:spPr>
              <a:xfrm>
                <a:off x="1428719" y="4314214"/>
                <a:ext cx="766525"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rPr>
                        <m:t>=2</m:t>
                      </m:r>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28768CE0-18B5-335A-5CE0-5C846B72761C}"/>
                  </a:ext>
                </a:extLst>
              </p:cNvPr>
              <p:cNvSpPr txBox="1">
                <a:spLocks noRot="1" noChangeAspect="1" noMove="1" noResize="1" noEditPoints="1" noAdjustHandles="1" noChangeArrowheads="1" noChangeShapeType="1" noTextEdit="1"/>
              </p:cNvSpPr>
              <p:nvPr/>
            </p:nvSpPr>
            <p:spPr>
              <a:xfrm>
                <a:off x="1428719" y="4314214"/>
                <a:ext cx="766525"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16DF0328-9FB1-143F-7F1B-624F40114AB8}"/>
                  </a:ext>
                </a:extLst>
              </p:cNvPr>
              <p:cNvSpPr txBox="1"/>
              <p:nvPr/>
            </p:nvSpPr>
            <p:spPr>
              <a:xfrm>
                <a:off x="1410870" y="2064938"/>
                <a:ext cx="774152"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16DF0328-9FB1-143F-7F1B-624F40114AB8}"/>
                  </a:ext>
                </a:extLst>
              </p:cNvPr>
              <p:cNvSpPr txBox="1">
                <a:spLocks noRot="1" noChangeAspect="1" noMove="1" noResize="1" noEditPoints="1" noAdjustHandles="1" noChangeArrowheads="1" noChangeShapeType="1" noTextEdit="1"/>
              </p:cNvSpPr>
              <p:nvPr/>
            </p:nvSpPr>
            <p:spPr>
              <a:xfrm>
                <a:off x="1410870" y="2064938"/>
                <a:ext cx="774152" cy="522835"/>
              </a:xfrm>
              <a:prstGeom prst="rect">
                <a:avLst/>
              </a:prstGeom>
              <a:blipFill>
                <a:blip r:embed="rId10"/>
                <a:stretch>
                  <a:fillRect b="-2222"/>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E411E16E-23AC-3D71-85D7-3B1B449585C2}"/>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18D05889-CF36-6157-0420-45C6DEA0FB4B}"/>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0DAB411B-5173-68F5-BF04-FDAAA2A0AF19}"/>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0DAB411B-5173-68F5-BF04-FDAAA2A0AF19}"/>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1"/>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44494B-7087-36C2-2568-6E43E7B4AFFE}"/>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E944494B-7087-36C2-2568-6E43E7B4AFFE}"/>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2"/>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F9F77DCD-7F6A-1DE4-3F03-530003908FD1}"/>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3D330784-34AA-2BDE-E600-314F88DFB964}"/>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3D330784-34AA-2BDE-E600-314F88DFB964}"/>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F94A7A-04D9-E355-2ADF-8B3E9C536312}"/>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1BF94A7A-04D9-E355-2ADF-8B3E9C536312}"/>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4"/>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45CF78C3-BA5F-4043-6389-AB061B0070D0}"/>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F45B16A1-2B32-29C8-B92B-30CB47B05C7D}"/>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135AE6D-DDA3-8D34-3629-051C4A71A6C7}"/>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7135AE6D-DDA3-8D34-3629-051C4A71A6C7}"/>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5"/>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8D1822C3-B472-ACD8-5B79-2981451FA097}"/>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D15F3FF-0CF9-39EE-50B7-322D0BDE7ECE}"/>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ED15F3FF-0CF9-39EE-50B7-322D0BDE7ECE}"/>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6"/>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5A91BB5C-A071-37D6-D286-9CAD096A5BCA}"/>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B51ADE2F-15B2-157E-37F0-4A90EA93D8F6}"/>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777657E4-D95D-3548-0B49-BB5CA3A2C68F}"/>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9F3E3B3-484E-AA66-0EE5-8530C0A672EB}"/>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89F3E3B3-484E-AA66-0EE5-8530C0A672EB}"/>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3E4A6DE-91D6-9809-6B21-84D2197F7826}"/>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E3E4A6DE-91D6-9809-6B21-84D2197F7826}"/>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8"/>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5956F515-B93D-5D82-D3B2-C5C42F7AC66A}"/>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AAD3C256-A22D-95B4-0559-DBD83B8F2963}"/>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CF6E1429-C0B2-5C76-9833-90BDEF17B61A}"/>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B6BFBDC-9CCB-0508-63A8-477942E3745E}"/>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D3AAE7AF-11D3-8E5B-6F80-8C03DF647A34}"/>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3CD8EAB2-FEF3-E90A-3E99-41ACB2486B46}"/>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DBCCA6D-47DF-BFC3-3242-E19773F7F0B9}"/>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DDBCCA6D-47DF-BFC3-3242-E19773F7F0B9}"/>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19"/>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9E1845E4-FB9F-5F89-2BF9-A960846190EA}"/>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9E1845E4-FB9F-5F89-2BF9-A960846190EA}"/>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0"/>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1A6BAA40-B75A-78AF-6E2D-FB7ACF164159}"/>
                  </a:ext>
                </a:extLst>
              </p:cNvPr>
              <p:cNvSpPr txBox="1"/>
              <p:nvPr/>
            </p:nvSpPr>
            <p:spPr>
              <a:xfrm>
                <a:off x="3533750" y="2710478"/>
                <a:ext cx="805086"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1A6BAA40-B75A-78AF-6E2D-FB7ACF164159}"/>
                  </a:ext>
                </a:extLst>
              </p:cNvPr>
              <p:cNvSpPr txBox="1">
                <a:spLocks noRot="1" noChangeAspect="1" noMove="1" noResize="1" noEditPoints="1" noAdjustHandles="1" noChangeArrowheads="1" noChangeShapeType="1" noTextEdit="1"/>
              </p:cNvSpPr>
              <p:nvPr/>
            </p:nvSpPr>
            <p:spPr>
              <a:xfrm>
                <a:off x="3533750" y="2710478"/>
                <a:ext cx="805086" cy="522322"/>
              </a:xfrm>
              <a:prstGeom prst="rect">
                <a:avLst/>
              </a:prstGeom>
              <a:blipFill>
                <a:blip r:embed="rId21"/>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BDB68D-FAB5-2AE3-7E87-BA815AC823D1}"/>
                  </a:ext>
                </a:extLst>
              </p:cNvPr>
              <p:cNvSpPr txBox="1"/>
              <p:nvPr/>
            </p:nvSpPr>
            <p:spPr>
              <a:xfrm>
                <a:off x="4935915" y="1192815"/>
                <a:ext cx="1321903" cy="1160574"/>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oMath>
                  </m:oMathPara>
                </a14:m>
                <a:endParaRPr lang="en-GB" b="0" i="1" dirty="0">
                  <a:latin typeface="Cambria Math" panose="02040503050406030204" pitchFamily="18" charset="0"/>
                </a:endParaRPr>
              </a:p>
              <a:p>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ACBDB68D-FAB5-2AE3-7E87-BA815AC823D1}"/>
                  </a:ext>
                </a:extLst>
              </p:cNvPr>
              <p:cNvSpPr txBox="1">
                <a:spLocks noRot="1" noChangeAspect="1" noMove="1" noResize="1" noEditPoints="1" noAdjustHandles="1" noChangeArrowheads="1" noChangeShapeType="1" noTextEdit="1"/>
              </p:cNvSpPr>
              <p:nvPr/>
            </p:nvSpPr>
            <p:spPr>
              <a:xfrm>
                <a:off x="4935915" y="1192815"/>
                <a:ext cx="1321903" cy="1160574"/>
              </a:xfrm>
              <a:prstGeom prst="rect">
                <a:avLst/>
              </a:prstGeom>
              <a:blipFill>
                <a:blip r:embed="rId22"/>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85F289C-CBB0-1C43-86DB-5C001682C22B}"/>
                  </a:ext>
                </a:extLst>
              </p:cNvPr>
              <p:cNvSpPr txBox="1"/>
              <p:nvPr/>
            </p:nvSpPr>
            <p:spPr>
              <a:xfrm>
                <a:off x="6525430" y="1192815"/>
                <a:ext cx="1108530" cy="1125629"/>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=1</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=1 </m:t>
                      </m:r>
                      <m:r>
                        <m:rPr>
                          <m:lit/>
                        </m:rPr>
                        <a:rPr lang="en-GB" b="0" i="1" smtClean="0">
                          <a:latin typeface="Cambria Math" panose="02040503050406030204" pitchFamily="18" charset="0"/>
                        </a:rPr>
                        <m:t> </m:t>
                      </m:r>
                    </m:oMath>
                  </m:oMathPara>
                </a14:m>
                <a:endParaRPr lang="en-US" dirty="0"/>
              </a:p>
            </p:txBody>
          </p:sp>
        </mc:Choice>
        <mc:Fallback>
          <p:sp>
            <p:nvSpPr>
              <p:cNvPr id="9" name="TextBox 8">
                <a:extLst>
                  <a:ext uri="{FF2B5EF4-FFF2-40B4-BE49-F238E27FC236}">
                    <a16:creationId xmlns:a16="http://schemas.microsoft.com/office/drawing/2014/main" id="{985F289C-CBB0-1C43-86DB-5C001682C22B}"/>
                  </a:ext>
                </a:extLst>
              </p:cNvPr>
              <p:cNvSpPr txBox="1">
                <a:spLocks noRot="1" noChangeAspect="1" noMove="1" noResize="1" noEditPoints="1" noAdjustHandles="1" noChangeArrowheads="1" noChangeShapeType="1" noTextEdit="1"/>
              </p:cNvSpPr>
              <p:nvPr/>
            </p:nvSpPr>
            <p:spPr>
              <a:xfrm>
                <a:off x="6525430" y="1192815"/>
                <a:ext cx="1108530" cy="1125629"/>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04F528-3F61-FFCA-B0E0-507D76150835}"/>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3" name="TextBox 2">
                <a:extLst>
                  <a:ext uri="{FF2B5EF4-FFF2-40B4-BE49-F238E27FC236}">
                    <a16:creationId xmlns:a16="http://schemas.microsoft.com/office/drawing/2014/main" id="{EA04F528-3F61-FFCA-B0E0-507D76150835}"/>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24"/>
                <a:stretch>
                  <a:fillRect/>
                </a:stretch>
              </a:blipFill>
              <a:ln w="28575">
                <a:solidFill>
                  <a:schemeClr val="tx2"/>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0E0E4428-D07A-D28F-6895-B5FFC63193A3}"/>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pic>
        <p:nvPicPr>
          <p:cNvPr id="8" name="Picture 7">
            <a:extLst>
              <a:ext uri="{FF2B5EF4-FFF2-40B4-BE49-F238E27FC236}">
                <a16:creationId xmlns:a16="http://schemas.microsoft.com/office/drawing/2014/main" id="{8E03C941-0830-2F61-5959-768C74F15586}"/>
              </a:ext>
            </a:extLst>
          </p:cNvPr>
          <p:cNvPicPr>
            <a:picLocks noChangeAspect="1"/>
          </p:cNvPicPr>
          <p:nvPr/>
        </p:nvPicPr>
        <p:blipFill>
          <a:blip r:embed="rId25"/>
          <a:stretch>
            <a:fillRect/>
          </a:stretch>
        </p:blipFill>
        <p:spPr>
          <a:xfrm>
            <a:off x="8538450" y="4528310"/>
            <a:ext cx="605550" cy="605550"/>
          </a:xfrm>
          <a:prstGeom prst="rect">
            <a:avLst/>
          </a:prstGeom>
        </p:spPr>
      </p:pic>
      <p:sp>
        <p:nvSpPr>
          <p:cNvPr id="11" name="TextBox 10">
            <a:extLst>
              <a:ext uri="{FF2B5EF4-FFF2-40B4-BE49-F238E27FC236}">
                <a16:creationId xmlns:a16="http://schemas.microsoft.com/office/drawing/2014/main" id="{F23D0946-1FF3-F613-FAB6-5CF148B59976}"/>
              </a:ext>
            </a:extLst>
          </p:cNvPr>
          <p:cNvSpPr txBox="1"/>
          <p:nvPr/>
        </p:nvSpPr>
        <p:spPr>
          <a:xfrm>
            <a:off x="4981512" y="4547305"/>
            <a:ext cx="3783757" cy="507831"/>
          </a:xfrm>
          <a:prstGeom prst="rect">
            <a:avLst/>
          </a:prstGeom>
          <a:noFill/>
        </p:spPr>
        <p:txBody>
          <a:bodyPr wrap="square" rtlCol="0">
            <a:spAutoFit/>
          </a:bodyPr>
          <a:lstStyle/>
          <a:p>
            <a:r>
              <a:rPr lang="en-US" dirty="0"/>
              <a:t>Review </a:t>
            </a:r>
            <a:r>
              <a:rPr lang="en-US" dirty="0" err="1"/>
              <a:t>maths</a:t>
            </a:r>
            <a:r>
              <a:rPr lang="en-US" dirty="0"/>
              <a:t> worksheet 2 if you are feeling rusty on the chain rule!</a:t>
            </a:r>
          </a:p>
        </p:txBody>
      </p:sp>
    </p:spTree>
    <p:extLst>
      <p:ext uri="{BB962C8B-B14F-4D97-AF65-F5344CB8AC3E}">
        <p14:creationId xmlns:p14="http://schemas.microsoft.com/office/powerpoint/2010/main" val="154233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1000" tmFilter="0, 0; .2, .5; .8, .5; 1, 0"/>
                                        <p:tgtEl>
                                          <p:spTgt spid="3"/>
                                        </p:tgtEl>
                                      </p:cBhvr>
                                    </p:animEffect>
                                    <p:animScale>
                                      <p:cBhvr>
                                        <p:cTn id="7"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E9DC-004C-98D4-E15E-541E969EB2D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D586C1AC-CF7D-AE97-4187-ACDD8F768F16}"/>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D586C1AC-CF7D-AE97-4187-ACDD8F768F16}"/>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B578B47-7B5F-A7C6-147E-A23441D37EBD}"/>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4D4CB86-007B-19FA-B49A-9A524F5E9092}"/>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E4D4CB86-007B-19FA-B49A-9A524F5E9092}"/>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0BE198-7365-D1D3-533C-DA205CAED492}"/>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E40BE198-7365-D1D3-533C-DA205CAED492}"/>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DEDE090-B8B8-A4E1-1E04-7FB95925559B}"/>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EDEDE090-B8B8-A4E1-1E04-7FB95925559B}"/>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1BAAB7D-5293-257B-A503-CEAB03039193}"/>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41BAAB7D-5293-257B-A503-CEAB03039193}"/>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36BD696-E823-DB3D-F4F1-1DD283064257}"/>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636BD696-E823-DB3D-F4F1-1DD283064257}"/>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1239838B-E295-AF3B-F4C6-55432FAEC29D}"/>
                  </a:ext>
                </a:extLst>
              </p:cNvPr>
              <p:cNvSpPr txBox="1"/>
              <p:nvPr/>
            </p:nvSpPr>
            <p:spPr>
              <a:xfrm>
                <a:off x="1428719" y="4314214"/>
                <a:ext cx="766525"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rPr>
                        <m:t>=2</m:t>
                      </m:r>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1239838B-E295-AF3B-F4C6-55432FAEC29D}"/>
                  </a:ext>
                </a:extLst>
              </p:cNvPr>
              <p:cNvSpPr txBox="1">
                <a:spLocks noRot="1" noChangeAspect="1" noMove="1" noResize="1" noEditPoints="1" noAdjustHandles="1" noChangeArrowheads="1" noChangeShapeType="1" noTextEdit="1"/>
              </p:cNvSpPr>
              <p:nvPr/>
            </p:nvSpPr>
            <p:spPr>
              <a:xfrm>
                <a:off x="1428719" y="4314214"/>
                <a:ext cx="766525"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A87A9BEC-1B22-1D28-B612-CEC9993239AF}"/>
                  </a:ext>
                </a:extLst>
              </p:cNvPr>
              <p:cNvSpPr txBox="1"/>
              <p:nvPr/>
            </p:nvSpPr>
            <p:spPr>
              <a:xfrm>
                <a:off x="1410870" y="2064938"/>
                <a:ext cx="774152"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A87A9BEC-1B22-1D28-B612-CEC9993239AF}"/>
                  </a:ext>
                </a:extLst>
              </p:cNvPr>
              <p:cNvSpPr txBox="1">
                <a:spLocks noRot="1" noChangeAspect="1" noMove="1" noResize="1" noEditPoints="1" noAdjustHandles="1" noChangeArrowheads="1" noChangeShapeType="1" noTextEdit="1"/>
              </p:cNvSpPr>
              <p:nvPr/>
            </p:nvSpPr>
            <p:spPr>
              <a:xfrm>
                <a:off x="1410870" y="2064938"/>
                <a:ext cx="774152" cy="522835"/>
              </a:xfrm>
              <a:prstGeom prst="rect">
                <a:avLst/>
              </a:prstGeom>
              <a:blipFill>
                <a:blip r:embed="rId10"/>
                <a:stretch>
                  <a:fillRect b="-2222"/>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13FBFC65-449A-5EE7-D3D0-3F1A3520989E}"/>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FCB52B2C-7AB2-743D-4081-077D527596E7}"/>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45ECC79A-CE57-5EF3-1B9E-80E76BD5A173}"/>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45ECC79A-CE57-5EF3-1B9E-80E76BD5A173}"/>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1"/>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5ECE4C6-1F33-E7EB-22CA-95FF906795D3}"/>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85ECE4C6-1F33-E7EB-22CA-95FF906795D3}"/>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2"/>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73203120-03C8-5F27-DDD2-838F89731454}"/>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2CB6EE92-DC76-273B-B558-EC7DBFF59804}"/>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2CB6EE92-DC76-273B-B558-EC7DBFF59804}"/>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A8F7617-84A2-03C4-1C7F-D27D15B1A4FA}"/>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7A8F7617-84A2-03C4-1C7F-D27D15B1A4FA}"/>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4"/>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C4E2F31B-D51A-0E49-96F4-812AEA820C49}"/>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D2C2606-6024-D4C4-9875-1F8F2DCECDAA}"/>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EEFE3CA-0F81-8601-059D-09F415302CBE}"/>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EEEFE3CA-0F81-8601-059D-09F415302CBE}"/>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5"/>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E4CE4001-5AB2-8752-FDA8-EFAA6363A123}"/>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56CA18E-8C6F-4E27-FB4E-B9615FE169BF}"/>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956CA18E-8C6F-4E27-FB4E-B9615FE169BF}"/>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6"/>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81D0D40A-86D6-A4EF-E8A6-E36FA0B3C861}"/>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010C28E8-2033-7C67-9EDE-101219F3C2C8}"/>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F2DD6E3F-34A8-9C63-EB7A-4C7B2A1A7E01}"/>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5D7A3CD-C960-686E-BDAB-14A4E92A0855}"/>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35D7A3CD-C960-686E-BDAB-14A4E92A0855}"/>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D5AC254-2D22-A2A0-BB8A-92DEBD098021}"/>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FD5AC254-2D22-A2A0-BB8A-92DEBD098021}"/>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8"/>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593F24E8-61D3-784E-6BAB-C9AFA1205D67}"/>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62626F08-E93F-7634-FEAC-74828375A2C3}"/>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E6E5B31A-4E94-EC5E-4577-28305886F9DA}"/>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27180748-9B61-D712-F71A-8890CDA84FFD}"/>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4DF22208-80B1-3158-4CBB-262F0257E0EB}"/>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36F90B0D-F69F-A5C8-719D-AB7284082260}"/>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40AC6DF-8B33-6035-C95E-F0EF48932936}"/>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F40AC6DF-8B33-6035-C95E-F0EF48932936}"/>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19"/>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7847858B-258E-4430-CECA-E60737AD9D5B}"/>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7847858B-258E-4430-CECA-E60737AD9D5B}"/>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0"/>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D4602AA8-C199-B58B-1D94-D1B428AEE5BC}"/>
                  </a:ext>
                </a:extLst>
              </p:cNvPr>
              <p:cNvSpPr txBox="1"/>
              <p:nvPr/>
            </p:nvSpPr>
            <p:spPr>
              <a:xfrm>
                <a:off x="3533750" y="2710478"/>
                <a:ext cx="805086"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D4602AA8-C199-B58B-1D94-D1B428AEE5BC}"/>
                  </a:ext>
                </a:extLst>
              </p:cNvPr>
              <p:cNvSpPr txBox="1">
                <a:spLocks noRot="1" noChangeAspect="1" noMove="1" noResize="1" noEditPoints="1" noAdjustHandles="1" noChangeArrowheads="1" noChangeShapeType="1" noTextEdit="1"/>
              </p:cNvSpPr>
              <p:nvPr/>
            </p:nvSpPr>
            <p:spPr>
              <a:xfrm>
                <a:off x="3533750" y="2710478"/>
                <a:ext cx="805086" cy="522322"/>
              </a:xfrm>
              <a:prstGeom prst="rect">
                <a:avLst/>
              </a:prstGeom>
              <a:blipFill>
                <a:blip r:embed="rId21"/>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FDF49F-DC5F-FA0F-B6C7-43B108BCD254}"/>
                  </a:ext>
                </a:extLst>
              </p:cNvPr>
              <p:cNvSpPr txBox="1"/>
              <p:nvPr/>
            </p:nvSpPr>
            <p:spPr>
              <a:xfrm>
                <a:off x="4935915" y="1192815"/>
                <a:ext cx="1321903" cy="1160574"/>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oMath>
                  </m:oMathPara>
                </a14:m>
                <a:endParaRPr lang="en-GB" b="0" i="1" dirty="0">
                  <a:latin typeface="Cambria Math" panose="02040503050406030204" pitchFamily="18" charset="0"/>
                </a:endParaRPr>
              </a:p>
              <a:p>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den>
                      </m:f>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E3FDF49F-DC5F-FA0F-B6C7-43B108BCD254}"/>
                  </a:ext>
                </a:extLst>
              </p:cNvPr>
              <p:cNvSpPr txBox="1">
                <a:spLocks noRot="1" noChangeAspect="1" noMove="1" noResize="1" noEditPoints="1" noAdjustHandles="1" noChangeArrowheads="1" noChangeShapeType="1" noTextEdit="1"/>
              </p:cNvSpPr>
              <p:nvPr/>
            </p:nvSpPr>
            <p:spPr>
              <a:xfrm>
                <a:off x="4935915" y="1192815"/>
                <a:ext cx="1321903" cy="1160574"/>
              </a:xfrm>
              <a:prstGeom prst="rect">
                <a:avLst/>
              </a:prstGeom>
              <a:blipFill>
                <a:blip r:embed="rId22"/>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563A9B-C067-28FD-7778-A3DC1DA553DD}"/>
                  </a:ext>
                </a:extLst>
              </p:cNvPr>
              <p:cNvSpPr txBox="1"/>
              <p:nvPr/>
            </p:nvSpPr>
            <p:spPr>
              <a:xfrm>
                <a:off x="6525430" y="1192815"/>
                <a:ext cx="1108530" cy="1125629"/>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q</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𝑦</m:t>
                          </m:r>
                        </m:den>
                      </m:f>
                      <m:r>
                        <a:rPr lang="en-GB" b="0" i="1" smtClean="0">
                          <a:latin typeface="Cambria Math" panose="02040503050406030204" pitchFamily="18" charset="0"/>
                        </a:rPr>
                        <m:t>=1</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𝑞</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𝑧</m:t>
                          </m:r>
                        </m:den>
                      </m:f>
                      <m:r>
                        <a:rPr lang="en-GB" b="0" i="1" smtClean="0">
                          <a:latin typeface="Cambria Math" panose="02040503050406030204" pitchFamily="18" charset="0"/>
                        </a:rPr>
                        <m:t>=1 </m:t>
                      </m:r>
                      <m:r>
                        <m:rPr>
                          <m:lit/>
                        </m:rPr>
                        <a:rPr lang="en-GB" b="0" i="1" smtClean="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19563A9B-C067-28FD-7778-A3DC1DA553DD}"/>
                  </a:ext>
                </a:extLst>
              </p:cNvPr>
              <p:cNvSpPr txBox="1">
                <a:spLocks noRot="1" noChangeAspect="1" noMove="1" noResize="1" noEditPoints="1" noAdjustHandles="1" noChangeArrowheads="1" noChangeShapeType="1" noTextEdit="1"/>
              </p:cNvSpPr>
              <p:nvPr/>
            </p:nvSpPr>
            <p:spPr>
              <a:xfrm>
                <a:off x="6525430" y="1192815"/>
                <a:ext cx="1108530" cy="1125629"/>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16DFAD9-F4F0-DFFF-C5EF-167F282BA83B}"/>
                  </a:ext>
                </a:extLst>
              </p:cNvPr>
              <p:cNvSpPr txBox="1"/>
              <p:nvPr/>
            </p:nvSpPr>
            <p:spPr>
              <a:xfrm>
                <a:off x="1444447" y="3250366"/>
                <a:ext cx="725506"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r>
                        <a:rPr lang="en-GB"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p:sp>
            <p:nvSpPr>
              <p:cNvPr id="3" name="TextBox 2">
                <a:extLst>
                  <a:ext uri="{FF2B5EF4-FFF2-40B4-BE49-F238E27FC236}">
                    <a16:creationId xmlns:a16="http://schemas.microsoft.com/office/drawing/2014/main" id="{916DFAD9-F4F0-DFFF-C5EF-167F282BA83B}"/>
                  </a:ext>
                </a:extLst>
              </p:cNvPr>
              <p:cNvSpPr txBox="1">
                <a:spLocks noRot="1" noChangeAspect="1" noMove="1" noResize="1" noEditPoints="1" noAdjustHandles="1" noChangeArrowheads="1" noChangeShapeType="1" noTextEdit="1"/>
              </p:cNvSpPr>
              <p:nvPr/>
            </p:nvSpPr>
            <p:spPr>
              <a:xfrm>
                <a:off x="1444447" y="3250366"/>
                <a:ext cx="725506" cy="487378"/>
              </a:xfrm>
              <a:prstGeom prst="rect">
                <a:avLst/>
              </a:prstGeom>
              <a:blipFill>
                <a:blip r:embed="rId24"/>
                <a:stretch>
                  <a:fillRect/>
                </a:stretch>
              </a:blipFill>
              <a:ln w="28575">
                <a:solidFill>
                  <a:schemeClr val="tx2"/>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29EB3BBE-2BB4-F3D9-91C4-55ACA5E7C97F}"/>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pic>
        <p:nvPicPr>
          <p:cNvPr id="8" name="Picture 7">
            <a:extLst>
              <a:ext uri="{FF2B5EF4-FFF2-40B4-BE49-F238E27FC236}">
                <a16:creationId xmlns:a16="http://schemas.microsoft.com/office/drawing/2014/main" id="{AC354758-2F77-89DF-6B3D-C82A3E7318F3}"/>
              </a:ext>
            </a:extLst>
          </p:cNvPr>
          <p:cNvPicPr>
            <a:picLocks noChangeAspect="1"/>
          </p:cNvPicPr>
          <p:nvPr/>
        </p:nvPicPr>
        <p:blipFill>
          <a:blip r:embed="rId25"/>
          <a:stretch>
            <a:fillRect/>
          </a:stretch>
        </p:blipFill>
        <p:spPr>
          <a:xfrm>
            <a:off x="8538450" y="4528310"/>
            <a:ext cx="605550" cy="605550"/>
          </a:xfrm>
          <a:prstGeom prst="rect">
            <a:avLst/>
          </a:prstGeom>
        </p:spPr>
      </p:pic>
      <p:sp>
        <p:nvSpPr>
          <p:cNvPr id="10" name="TextBox 9">
            <a:extLst>
              <a:ext uri="{FF2B5EF4-FFF2-40B4-BE49-F238E27FC236}">
                <a16:creationId xmlns:a16="http://schemas.microsoft.com/office/drawing/2014/main" id="{63925081-423A-7471-2F64-5CBBA9FEA98D}"/>
              </a:ext>
            </a:extLst>
          </p:cNvPr>
          <p:cNvSpPr txBox="1"/>
          <p:nvPr/>
        </p:nvSpPr>
        <p:spPr>
          <a:xfrm>
            <a:off x="4981512" y="4547305"/>
            <a:ext cx="3783757" cy="507831"/>
          </a:xfrm>
          <a:prstGeom prst="rect">
            <a:avLst/>
          </a:prstGeom>
          <a:noFill/>
        </p:spPr>
        <p:txBody>
          <a:bodyPr wrap="square" rtlCol="0">
            <a:spAutoFit/>
          </a:bodyPr>
          <a:lstStyle/>
          <a:p>
            <a:r>
              <a:rPr lang="en-US" dirty="0"/>
              <a:t>Review </a:t>
            </a:r>
            <a:r>
              <a:rPr lang="en-US" dirty="0" err="1"/>
              <a:t>maths</a:t>
            </a:r>
            <a:r>
              <a:rPr lang="en-US" dirty="0"/>
              <a:t> worksheet 2 if you are feeling rusty on the chain rule!</a:t>
            </a:r>
          </a:p>
        </p:txBody>
      </p:sp>
    </p:spTree>
    <p:extLst>
      <p:ext uri="{BB962C8B-B14F-4D97-AF65-F5344CB8AC3E}">
        <p14:creationId xmlns:p14="http://schemas.microsoft.com/office/powerpoint/2010/main" val="1087495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A85-4F02-633A-ABE1-10A6F4DF4606}"/>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BEF126C4-A720-F0AB-02CA-643CE8AD39D0}"/>
              </a:ext>
            </a:extLst>
          </p:cNvPr>
          <p:cNvSpPr>
            <a:spLocks noGrp="1"/>
          </p:cNvSpPr>
          <p:nvPr>
            <p:ph idx="1"/>
          </p:nvPr>
        </p:nvSpPr>
        <p:spPr/>
        <p:txBody>
          <a:bodyPr/>
          <a:lstStyle/>
          <a:p>
            <a:r>
              <a:rPr lang="en-US" dirty="0"/>
              <a:t>Present your problem and answer to the class.</a:t>
            </a:r>
          </a:p>
          <a:p>
            <a:endParaRPr lang="en-US" dirty="0"/>
          </a:p>
        </p:txBody>
      </p:sp>
      <p:sp>
        <p:nvSpPr>
          <p:cNvPr id="5" name="TextBox 4">
            <a:extLst>
              <a:ext uri="{FF2B5EF4-FFF2-40B4-BE49-F238E27FC236}">
                <a16:creationId xmlns:a16="http://schemas.microsoft.com/office/drawing/2014/main" id="{8641E840-A834-6320-B8AE-8C1A6D1A8993}"/>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graphicFrame>
        <p:nvGraphicFramePr>
          <p:cNvPr id="6" name="Table 5">
            <a:extLst>
              <a:ext uri="{FF2B5EF4-FFF2-40B4-BE49-F238E27FC236}">
                <a16:creationId xmlns:a16="http://schemas.microsoft.com/office/drawing/2014/main" id="{2DD36ED2-2998-473F-7308-F037D774FB3A}"/>
              </a:ext>
            </a:extLst>
          </p:cNvPr>
          <p:cNvGraphicFramePr>
            <a:graphicFrameLocks noGrp="1"/>
          </p:cNvGraphicFramePr>
          <p:nvPr>
            <p:extLst>
              <p:ext uri="{D42A27DB-BD31-4B8C-83A1-F6EECF244321}">
                <p14:modId xmlns:p14="http://schemas.microsoft.com/office/powerpoint/2010/main" val="234473731"/>
              </p:ext>
            </p:extLst>
          </p:nvPr>
        </p:nvGraphicFramePr>
        <p:xfrm>
          <a:off x="1524000" y="2257187"/>
          <a:ext cx="6096000" cy="1483360"/>
        </p:xfrm>
        <a:graphic>
          <a:graphicData uri="http://schemas.openxmlformats.org/drawingml/2006/table">
            <a:tbl>
              <a:tblPr firstRow="1" bandRow="1">
                <a:tableStyleId>{793D81CF-94F2-401A-BA57-92F5A7B2D0C5}</a:tableStyleId>
              </a:tblPr>
              <a:tblGrid>
                <a:gridCol w="1948543">
                  <a:extLst>
                    <a:ext uri="{9D8B030D-6E8A-4147-A177-3AD203B41FA5}">
                      <a16:colId xmlns:a16="http://schemas.microsoft.com/office/drawing/2014/main" val="292441460"/>
                    </a:ext>
                  </a:extLst>
                </a:gridCol>
                <a:gridCol w="4147457">
                  <a:extLst>
                    <a:ext uri="{9D8B030D-6E8A-4147-A177-3AD203B41FA5}">
                      <a16:colId xmlns:a16="http://schemas.microsoft.com/office/drawing/2014/main" val="2992295086"/>
                    </a:ext>
                  </a:extLst>
                </a:gridCol>
              </a:tblGrid>
              <a:tr h="370840">
                <a:tc>
                  <a:txBody>
                    <a:bodyPr/>
                    <a:lstStyle/>
                    <a:p>
                      <a:pPr algn="ctr"/>
                      <a:r>
                        <a:rPr lang="en-US" dirty="0"/>
                        <a:t>Problem Number</a:t>
                      </a:r>
                    </a:p>
                  </a:txBody>
                  <a:tcPr/>
                </a:tc>
                <a:tc>
                  <a:txBody>
                    <a:bodyPr/>
                    <a:lstStyle/>
                    <a:p>
                      <a:pPr algn="ctr"/>
                      <a:r>
                        <a:rPr lang="en-US" dirty="0"/>
                        <a:t>Groups</a:t>
                      </a:r>
                    </a:p>
                  </a:txBody>
                  <a:tcPr/>
                </a:tc>
                <a:extLst>
                  <a:ext uri="{0D108BD9-81ED-4DB2-BD59-A6C34878D82A}">
                    <a16:rowId xmlns:a16="http://schemas.microsoft.com/office/drawing/2014/main" val="3816083570"/>
                  </a:ext>
                </a:extLst>
              </a:tr>
              <a:tr h="370840">
                <a:tc>
                  <a:txBody>
                    <a:bodyPr/>
                    <a:lstStyle/>
                    <a:p>
                      <a:pPr algn="ctr"/>
                      <a:r>
                        <a:rPr lang="en-US" dirty="0"/>
                        <a:t>2</a:t>
                      </a:r>
                    </a:p>
                  </a:txBody>
                  <a:tcPr/>
                </a:tc>
                <a:tc>
                  <a:txBody>
                    <a:bodyPr/>
                    <a:lstStyle/>
                    <a:p>
                      <a:pPr algn="ctr"/>
                      <a:r>
                        <a:rPr lang="en-US" dirty="0"/>
                        <a:t>1, 4, 7, 10, 13</a:t>
                      </a:r>
                    </a:p>
                  </a:txBody>
                  <a:tcPr/>
                </a:tc>
                <a:extLst>
                  <a:ext uri="{0D108BD9-81ED-4DB2-BD59-A6C34878D82A}">
                    <a16:rowId xmlns:a16="http://schemas.microsoft.com/office/drawing/2014/main" val="1119913262"/>
                  </a:ext>
                </a:extLst>
              </a:tr>
              <a:tr h="370840">
                <a:tc>
                  <a:txBody>
                    <a:bodyPr/>
                    <a:lstStyle/>
                    <a:p>
                      <a:pPr algn="ctr"/>
                      <a:r>
                        <a:rPr lang="en-US" dirty="0"/>
                        <a:t>3</a:t>
                      </a:r>
                    </a:p>
                  </a:txBody>
                  <a:tcPr/>
                </a:tc>
                <a:tc>
                  <a:txBody>
                    <a:bodyPr/>
                    <a:lstStyle/>
                    <a:p>
                      <a:pPr algn="ctr"/>
                      <a:r>
                        <a:rPr lang="en-US" dirty="0"/>
                        <a:t>2, 5, 8, 11, 14</a:t>
                      </a:r>
                    </a:p>
                  </a:txBody>
                  <a:tcPr/>
                </a:tc>
                <a:extLst>
                  <a:ext uri="{0D108BD9-81ED-4DB2-BD59-A6C34878D82A}">
                    <a16:rowId xmlns:a16="http://schemas.microsoft.com/office/drawing/2014/main" val="711089274"/>
                  </a:ext>
                </a:extLst>
              </a:tr>
              <a:tr h="370840">
                <a:tc>
                  <a:txBody>
                    <a:bodyPr/>
                    <a:lstStyle/>
                    <a:p>
                      <a:pPr algn="ctr"/>
                      <a:r>
                        <a:rPr lang="en-US" dirty="0"/>
                        <a:t>4</a:t>
                      </a:r>
                    </a:p>
                  </a:txBody>
                  <a:tcPr/>
                </a:tc>
                <a:tc>
                  <a:txBody>
                    <a:bodyPr/>
                    <a:lstStyle/>
                    <a:p>
                      <a:pPr algn="ctr"/>
                      <a:r>
                        <a:rPr lang="en-US" dirty="0"/>
                        <a:t>3, 6, 9, 12, 15</a:t>
                      </a:r>
                    </a:p>
                  </a:txBody>
                  <a:tcPr/>
                </a:tc>
                <a:extLst>
                  <a:ext uri="{0D108BD9-81ED-4DB2-BD59-A6C34878D82A}">
                    <a16:rowId xmlns:a16="http://schemas.microsoft.com/office/drawing/2014/main" val="4102920250"/>
                  </a:ext>
                </a:extLst>
              </a:tr>
            </a:tbl>
          </a:graphicData>
        </a:graphic>
      </p:graphicFrame>
    </p:spTree>
    <p:extLst>
      <p:ext uri="{BB962C8B-B14F-4D97-AF65-F5344CB8AC3E}">
        <p14:creationId xmlns:p14="http://schemas.microsoft.com/office/powerpoint/2010/main" val="363840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494B0-B1EE-1187-A074-5F678DC72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458C-2132-BD4A-4C41-1EB5FB3760AE}"/>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76B14702-3802-C8A8-23C8-CFA24BE865A5}"/>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54B18D0E-EA19-BDB5-79BB-B099AD13DF1E}"/>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8B3EE75-6036-7226-333B-C8D8989844C2}"/>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DC14BC8C-15FE-413E-DDA5-9228EBA19D03}"/>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DC14BC8C-15FE-413E-DDA5-9228EBA19D03}"/>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D3B0836F-827E-E43A-2BE9-C0B63BE91C46}"/>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E34C46E5-40CE-E1A4-6FE2-8790E736E66F}"/>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FE73D40-6FAB-9E58-8B31-EB71C948A08D}"/>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61E28472-EB42-0403-E35E-A4EF1D63912B}"/>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8603379E-912C-0444-A1DA-51EFACD824F4}"/>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E04209AE-D024-5F3F-CACF-176F9D8D2811}"/>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8B5002AB-28B9-7E5A-40F4-9F02C953DDB0}"/>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781D6C1-5F1D-3BD8-01E4-07E6BADA333B}"/>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CF96586-372C-20A2-5089-1EC1794F13F7}"/>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7ACBFAA2-2505-A6B5-AE62-1EC1089C6AC9}"/>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27946448-832B-3E40-2AC9-374A58067BAF}"/>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5523C7F-8841-A93B-B0EC-880CF15E1E55}"/>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DF1E0358-1B26-FF7B-A0E9-812D28F73EDD}"/>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E6B73B30-E6AD-09EF-7A90-681DBD88F37E}"/>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2DCFB7-7F9C-B78F-D8D5-89255C3C1A60}"/>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23A0523-9BB4-706F-F97C-93BDD92C9B05}"/>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0EB209-3CEC-1D01-3E68-173229DB4334}"/>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4AED970-9055-039A-E8D1-F5EA2A8AC6F9}"/>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C8C007-7032-E985-67E5-671ADCA10470}"/>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8985374-F427-8B6F-E781-3128749DFC9B}"/>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C8985374-F427-8B6F-E781-3128749DFC9B}"/>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4101B8-3F8F-8145-680D-F4F7ED143A2E}"/>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D9FE7E1-3F4C-CF17-1D5F-38DEEB95402D}"/>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924780A6-D009-227F-B4DE-49E47BD7E896}"/>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924780A6-D009-227F-B4DE-49E47BD7E896}"/>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B52103DA-287E-0E83-AF99-36733C2187FC}"/>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B52103DA-287E-0E83-AF99-36733C2187FC}"/>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67ADAE3C-D497-E949-982E-687C8DD138D3}"/>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807F4E34-7331-C056-53EF-47C5B5EC811A}"/>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807F4E34-7331-C056-53EF-47C5B5EC811A}"/>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50B5D783-CB9B-D061-F958-AFF4EFE54EC8}"/>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784A427D-D4A8-33D1-933D-CA64292D0A3D}"/>
                  </a:ext>
                </a:extLst>
              </p:cNvPr>
              <p:cNvSpPr txBox="1"/>
              <p:nvPr/>
            </p:nvSpPr>
            <p:spPr>
              <a:xfrm>
                <a:off x="4504223" y="3500470"/>
                <a:ext cx="992195"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784A427D-D4A8-33D1-933D-CA64292D0A3D}"/>
                  </a:ext>
                </a:extLst>
              </p:cNvPr>
              <p:cNvSpPr txBox="1">
                <a:spLocks noRot="1" noChangeAspect="1" noMove="1" noResize="1" noEditPoints="1" noAdjustHandles="1" noChangeArrowheads="1" noChangeShapeType="1" noTextEdit="1"/>
              </p:cNvSpPr>
              <p:nvPr/>
            </p:nvSpPr>
            <p:spPr>
              <a:xfrm>
                <a:off x="4504223" y="3500470"/>
                <a:ext cx="992195" cy="545919"/>
              </a:xfrm>
              <a:prstGeom prst="rect">
                <a:avLst/>
              </a:prstGeom>
              <a:blipFill>
                <a:blip r:embed="rId20"/>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7863E0F3-29FD-CFBC-51F8-182CB1F107E3}"/>
                  </a:ext>
                </a:extLst>
              </p:cNvPr>
              <p:cNvSpPr txBox="1"/>
              <p:nvPr/>
            </p:nvSpPr>
            <p:spPr>
              <a:xfrm>
                <a:off x="4925797" y="4169443"/>
                <a:ext cx="1887183"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𝑑</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den>
                          </m:f>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e>
                      </m:nary>
                    </m:oMath>
                  </m:oMathPara>
                </a14:m>
                <a:endParaRPr lang="en-US" dirty="0"/>
              </a:p>
            </p:txBody>
          </p:sp>
        </mc:Choice>
        <mc:Fallback>
          <p:sp>
            <p:nvSpPr>
              <p:cNvPr id="56" name="TextBox 55">
                <a:extLst>
                  <a:ext uri="{FF2B5EF4-FFF2-40B4-BE49-F238E27FC236}">
                    <a16:creationId xmlns:a16="http://schemas.microsoft.com/office/drawing/2014/main" id="{7863E0F3-29FD-CFBC-51F8-182CB1F107E3}"/>
                  </a:ext>
                </a:extLst>
              </p:cNvPr>
              <p:cNvSpPr txBox="1">
                <a:spLocks noRot="1" noChangeAspect="1" noMove="1" noResize="1" noEditPoints="1" noAdjustHandles="1" noChangeArrowheads="1" noChangeShapeType="1" noTextEdit="1"/>
              </p:cNvSpPr>
              <p:nvPr/>
            </p:nvSpPr>
            <p:spPr>
              <a:xfrm>
                <a:off x="4925797" y="4169443"/>
                <a:ext cx="1887183" cy="545919"/>
              </a:xfrm>
              <a:prstGeom prst="rect">
                <a:avLst/>
              </a:prstGeom>
              <a:blipFill>
                <a:blip r:embed="rId21"/>
                <a:stretch>
                  <a:fillRect t="-134091" b="-2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2490FC3E-9553-94B2-4AFB-1123BF3F05B1}"/>
                  </a:ext>
                </a:extLst>
              </p:cNvPr>
              <p:cNvSpPr txBox="1"/>
              <p:nvPr/>
            </p:nvSpPr>
            <p:spPr>
              <a:xfrm>
                <a:off x="6642277" y="4192481"/>
                <a:ext cx="1974201" cy="476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e>
                          </m:d>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 </m:t>
                          </m:r>
                        </m:e>
                      </m:nary>
                    </m:oMath>
                  </m:oMathPara>
                </a14:m>
                <a:endParaRPr lang="en-US" dirty="0">
                  <a:solidFill>
                    <a:schemeClr val="tx2"/>
                  </a:solidFill>
                </a:endParaRPr>
              </a:p>
            </p:txBody>
          </p:sp>
        </mc:Choice>
        <mc:Fallback>
          <p:sp>
            <p:nvSpPr>
              <p:cNvPr id="58" name="TextBox 57">
                <a:extLst>
                  <a:ext uri="{FF2B5EF4-FFF2-40B4-BE49-F238E27FC236}">
                    <a16:creationId xmlns:a16="http://schemas.microsoft.com/office/drawing/2014/main" id="{2490FC3E-9553-94B2-4AFB-1123BF3F05B1}"/>
                  </a:ext>
                </a:extLst>
              </p:cNvPr>
              <p:cNvSpPr txBox="1">
                <a:spLocks noRot="1" noChangeAspect="1" noMove="1" noResize="1" noEditPoints="1" noAdjustHandles="1" noChangeArrowheads="1" noChangeShapeType="1" noTextEdit="1"/>
              </p:cNvSpPr>
              <p:nvPr/>
            </p:nvSpPr>
            <p:spPr>
              <a:xfrm>
                <a:off x="6642277" y="4192481"/>
                <a:ext cx="1974201" cy="476412"/>
              </a:xfrm>
              <a:prstGeom prst="rect">
                <a:avLst/>
              </a:prstGeom>
              <a:blipFill>
                <a:blip r:embed="rId22"/>
                <a:stretch>
                  <a:fillRect l="-19231" t="-163158" b="-23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45A4A-B34B-222D-FB75-8FC6F1430646}"/>
                  </a:ext>
                </a:extLst>
              </p:cNvPr>
              <p:cNvSpPr txBox="1"/>
              <p:nvPr/>
            </p:nvSpPr>
            <p:spPr>
              <a:xfrm>
                <a:off x="-69410" y="3018716"/>
                <a:ext cx="1963524" cy="443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200" b="0" i="1" smtClean="0">
                              <a:solidFill>
                                <a:schemeClr val="tx2"/>
                              </a:solidFill>
                              <a:latin typeface="Cambria Math" panose="02040503050406030204" pitchFamily="18" charset="0"/>
                              <a:ea typeface="Cambria Math" panose="02040503050406030204" pitchFamily="18" charset="0"/>
                            </a:rPr>
                          </m:ctrlPr>
                        </m:fPr>
                        <m:num>
                          <m:r>
                            <a:rPr lang="en-US" sz="120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𝑓</m:t>
                          </m:r>
                        </m:num>
                        <m:den>
                          <m:r>
                            <a:rPr lang="en-GB" sz="1200" b="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𝑊</m:t>
                          </m:r>
                        </m:den>
                      </m:f>
                      <m:r>
                        <a:rPr lang="en-GB" sz="1200" b="0" i="1" smtClean="0">
                          <a:solidFill>
                            <a:schemeClr val="tx2"/>
                          </a:solidFill>
                          <a:latin typeface="Cambria Math" panose="02040503050406030204" pitchFamily="18" charset="0"/>
                          <a:ea typeface="Cambria Math" panose="02040503050406030204" pitchFamily="18" charset="0"/>
                        </a:rPr>
                        <m:t>=</m:t>
                      </m:r>
                      <m:d>
                        <m:dPr>
                          <m:begChr m:val="["/>
                          <m:endChr m:val="]"/>
                          <m:ctrlPr>
                            <a:rPr lang="en-US" sz="1200" i="1" smtClean="0">
                              <a:solidFill>
                                <a:schemeClr val="tx2"/>
                              </a:solidFill>
                              <a:latin typeface="Cambria Math" panose="02040503050406030204" pitchFamily="18" charset="0"/>
                            </a:rPr>
                          </m:ctrlPr>
                        </m:dPr>
                        <m:e>
                          <m:m>
                            <m:mPr>
                              <m:mcs>
                                <m:mc>
                                  <m:mcPr>
                                    <m:count m:val="2"/>
                                    <m:mcJc m:val="center"/>
                                  </m:mcPr>
                                </m:mc>
                              </m:mcs>
                              <m:ctrlPr>
                                <a:rPr lang="en-US" sz="1200" i="1" smtClean="0">
                                  <a:solidFill>
                                    <a:schemeClr val="tx2"/>
                                  </a:solidFill>
                                  <a:latin typeface="Cambria Math" panose="02040503050406030204" pitchFamily="18" charset="0"/>
                                </a:rPr>
                              </m:ctrlPr>
                            </m:mPr>
                            <m:mr>
                              <m:e>
                                <m:r>
                                  <m:rPr>
                                    <m:brk m:alnAt="7"/>
                                  </m:rPr>
                                  <a:rPr lang="en-GB" sz="1200" b="0" i="1" smtClean="0">
                                    <a:solidFill>
                                      <a:schemeClr val="tx2"/>
                                    </a:solidFill>
                                    <a:latin typeface="Cambria Math" panose="02040503050406030204" pitchFamily="18" charset="0"/>
                                  </a:rPr>
                                  <m:t>−</m:t>
                                </m:r>
                                <m:r>
                                  <a:rPr lang="en-GB" sz="1200" b="0" i="1" smtClean="0">
                                    <a:solidFill>
                                      <a:schemeClr val="tx2"/>
                                    </a:solidFill>
                                    <a:latin typeface="Cambria Math" panose="02040503050406030204" pitchFamily="18" charset="0"/>
                                  </a:rPr>
                                  <m:t>0.156</m:t>
                                </m:r>
                              </m:e>
                              <m:e>
                                <m:r>
                                  <a:rPr lang="en-GB" sz="1200" b="0" i="1" smtClean="0">
                                    <a:solidFill>
                                      <a:schemeClr val="tx2"/>
                                    </a:solidFill>
                                    <a:latin typeface="Cambria Math" panose="02040503050406030204" pitchFamily="18" charset="0"/>
                                  </a:rPr>
                                  <m:t>0.168</m:t>
                                </m:r>
                              </m:e>
                            </m:mr>
                            <m:mr>
                              <m:e>
                                <m:r>
                                  <a:rPr lang="en-GB" sz="1200" b="0" i="1" smtClean="0">
                                    <a:solidFill>
                                      <a:schemeClr val="tx2"/>
                                    </a:solidFill>
                                    <a:latin typeface="Cambria Math" panose="02040503050406030204" pitchFamily="18" charset="0"/>
                                  </a:rPr>
                                  <m:t>−0.364</m:t>
                                </m:r>
                              </m:e>
                              <m:e>
                                <m:r>
                                  <a:rPr lang="en-GB" sz="1200" b="0" i="1" smtClean="0">
                                    <a:solidFill>
                                      <a:schemeClr val="tx2"/>
                                    </a:solidFill>
                                    <a:latin typeface="Cambria Math" panose="02040503050406030204" pitchFamily="18" charset="0"/>
                                  </a:rPr>
                                  <m:t>0.392</m:t>
                                </m:r>
                              </m:e>
                            </m:mr>
                          </m:m>
                        </m:e>
                      </m:d>
                    </m:oMath>
                  </m:oMathPara>
                </a14:m>
                <a:endParaRPr lang="en-US" sz="1200" dirty="0">
                  <a:solidFill>
                    <a:schemeClr val="tx2"/>
                  </a:solidFill>
                </a:endParaRPr>
              </a:p>
            </p:txBody>
          </p:sp>
        </mc:Choice>
        <mc:Fallback>
          <p:sp>
            <p:nvSpPr>
              <p:cNvPr id="59" name="TextBox 58">
                <a:extLst>
                  <a:ext uri="{FF2B5EF4-FFF2-40B4-BE49-F238E27FC236}">
                    <a16:creationId xmlns:a16="http://schemas.microsoft.com/office/drawing/2014/main" id="{65245A4A-B34B-222D-FB75-8FC6F1430646}"/>
                  </a:ext>
                </a:extLst>
              </p:cNvPr>
              <p:cNvSpPr txBox="1">
                <a:spLocks noRot="1" noChangeAspect="1" noMove="1" noResize="1" noEditPoints="1" noAdjustHandles="1" noChangeArrowheads="1" noChangeShapeType="1" noTextEdit="1"/>
              </p:cNvSpPr>
              <p:nvPr/>
            </p:nvSpPr>
            <p:spPr>
              <a:xfrm>
                <a:off x="-69410" y="3018716"/>
                <a:ext cx="1963524" cy="443455"/>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3C3301D-4B32-65FC-8CE2-1CC73322DA88}"/>
                  </a:ext>
                </a:extLst>
              </p:cNvPr>
              <p:cNvSpPr txBox="1"/>
              <p:nvPr/>
            </p:nvSpPr>
            <p:spPr>
              <a:xfrm>
                <a:off x="6362368" y="1164069"/>
                <a:ext cx="2534020" cy="523220"/>
              </a:xfrm>
              <a:prstGeom prst="rect">
                <a:avLst/>
              </a:prstGeom>
              <a:solidFill>
                <a:schemeClr val="tx2">
                  <a:lumMod val="20000"/>
                  <a:lumOff val="80000"/>
                </a:schemeClr>
              </a:solidFill>
              <a:ln w="38100">
                <a:solidFill>
                  <a:schemeClr val="tx2"/>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m:rPr>
                              <m:sty m:val="p"/>
                            </m:rPr>
                            <a:rPr lang="en-US" sz="280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𝑤</m:t>
                          </m:r>
                        </m:sub>
                      </m:sSub>
                      <m:r>
                        <a:rPr lang="en-GB" sz="2800" b="0" i="1" smtClean="0">
                          <a:latin typeface="Cambria Math" panose="02040503050406030204" pitchFamily="18" charset="0"/>
                          <a:ea typeface="Cambria Math" panose="02040503050406030204" pitchFamily="18" charset="0"/>
                        </a:rPr>
                        <m:t>𝑓</m:t>
                      </m:r>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𝑞</m:t>
                      </m:r>
                      <m:r>
                        <a:rPr lang="en-GB" sz="2800" b="0" i="1" smtClean="0">
                          <a:latin typeface="Cambria Math" panose="02040503050406030204" pitchFamily="18" charset="0"/>
                          <a:ea typeface="Cambria Math" panose="02040503050406030204" pitchFamily="18" charset="0"/>
                        </a:rPr>
                        <m:t>⋅</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𝑥</m:t>
                          </m:r>
                        </m:e>
                        <m:sup>
                          <m:r>
                            <a:rPr lang="en-GB" sz="2800" b="0" i="1" smtClean="0">
                              <a:latin typeface="Cambria Math" panose="02040503050406030204" pitchFamily="18" charset="0"/>
                              <a:ea typeface="Cambria Math" panose="02040503050406030204" pitchFamily="18" charset="0"/>
                            </a:rPr>
                            <m:t>𝑇</m:t>
                          </m:r>
                        </m:sup>
                      </m:sSup>
                    </m:oMath>
                  </m:oMathPara>
                </a14:m>
                <a:endParaRPr lang="en-US" sz="2800" dirty="0"/>
              </a:p>
            </p:txBody>
          </p:sp>
        </mc:Choice>
        <mc:Fallback xmlns="">
          <p:sp>
            <p:nvSpPr>
              <p:cNvPr id="60" name="TextBox 59">
                <a:extLst>
                  <a:ext uri="{FF2B5EF4-FFF2-40B4-BE49-F238E27FC236}">
                    <a16:creationId xmlns:a16="http://schemas.microsoft.com/office/drawing/2014/main" id="{415E1286-B689-208C-FF14-8D0DE6829BA5}"/>
                  </a:ext>
                </a:extLst>
              </p:cNvPr>
              <p:cNvSpPr txBox="1">
                <a:spLocks noRot="1" noChangeAspect="1" noMove="1" noResize="1" noEditPoints="1" noAdjustHandles="1" noChangeArrowheads="1" noChangeShapeType="1" noTextEdit="1"/>
              </p:cNvSpPr>
              <p:nvPr/>
            </p:nvSpPr>
            <p:spPr>
              <a:xfrm>
                <a:off x="6362368" y="1164069"/>
                <a:ext cx="2534020" cy="523220"/>
              </a:xfrm>
              <a:prstGeom prst="rect">
                <a:avLst/>
              </a:prstGeom>
              <a:blipFill>
                <a:blip r:embed="rId24"/>
                <a:stretch>
                  <a:fillRect b="-15556"/>
                </a:stretch>
              </a:blipFill>
              <a:ln w="38100">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BEF8F8E6-06A0-4318-C579-80AE71138F47}"/>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8E733221-9D8C-D1CF-CD7D-D437402B66F8}"/>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8E733221-9D8C-D1CF-CD7D-D437402B66F8}"/>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5"/>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107614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9" grpId="0"/>
      <p:bldP spid="40" grpId="0"/>
      <p:bldP spid="41" grpId="0"/>
      <p:bldP spid="42" grpId="0"/>
      <p:bldP spid="43" grpId="0"/>
      <p:bldP spid="46" grpId="0"/>
      <p:bldP spid="48" grpId="0"/>
      <p:bldP spid="56" grpId="0"/>
      <p:bldP spid="58" grpId="0"/>
      <p:bldP spid="59" grpId="0"/>
      <p:bldP spid="60" grpId="0" animBg="1"/>
      <p:bldP spid="2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C4C0B0-14AF-31FF-8F72-B9788E021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59945-B5C2-4309-F1BE-B36245EBF98F}"/>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23033D25-95C2-CA87-25DE-156291259DA1}"/>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C9364D9D-4273-B6D5-B618-7B1FBBE793FF}"/>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8FE91012-E767-4DAA-F910-C209A176157D}"/>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4DC21DC-BF08-38B0-B496-B8B6D96662D3}"/>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74DC21DC-BF08-38B0-B496-B8B6D96662D3}"/>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DD9CCC40-6D2E-95A3-5ABD-BDC3CB3D2931}"/>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52FC4C80-A18D-6AF9-C4B3-79C2B6C80279}"/>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49B4C-68DA-9449-8AF5-DE0AC56CD0BF}"/>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28E984A2-BBAB-7F5E-8B50-213313FE8502}"/>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DD3B3C5B-0149-B020-31C3-C99AAB3BB6A0}"/>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68717FCF-2D24-CF40-2A0C-191C0966F4E3}"/>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B3C7DCAE-2D9D-BE2B-064C-7AF700745435}"/>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FB6889-790C-657F-0006-2188810278AC}"/>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5A15C7D-2112-5E7F-06F7-E16E2622BCB6}"/>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AA30053D-9DFB-9476-827B-F6CA1AE52217}"/>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D6C7E3BD-A40D-BD22-D9E7-99A194B39A08}"/>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ADD8612C-ECE1-ED86-6F17-19ADC2781872}"/>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8F8D9A5F-4480-02F8-3CA5-1AEAD4E13972}"/>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FF3ECB62-96F9-E6F4-0B73-3C2B78DEB6F9}"/>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CEFA7D7-30FC-9CFA-1715-DBAC21E0F6EE}"/>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E270E0D-4CF1-78A8-5FF1-BD2B73D1A6FB}"/>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B86A0F-DD95-13D0-B963-E62CAC9A350D}"/>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61E27EC-47FE-8829-CBB8-C45FAB02DC6C}"/>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451AFF-885C-12E4-C21A-8EBB0FC085B3}"/>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76F7F9A-707E-2A19-3536-3829E91BDC5F}"/>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076F7F9A-707E-2A19-3536-3829E91BDC5F}"/>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060F7F-6A0E-91E7-C6B3-C7092408EAE0}"/>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81D2F5F-874B-F090-A5EE-4CE1E5E4D93E}"/>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BE9369-82EF-3028-9C2E-7E2271BD771A}"/>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8E86C404-9A5E-0C53-A4DF-D0B6EE7DBD18}"/>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8E86C404-9A5E-0C53-A4DF-D0B6EE7DBD18}"/>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17"/>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181641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580702-4C2B-8E37-4339-57DE469FD9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90DD7-D1BC-8427-1823-D705AA3A451B}"/>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263DA8FB-ED44-0D30-46B4-6996A2B01F04}"/>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7C818C1B-FE9D-F4CE-5E99-85C6D5A0C8C5}"/>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7F48A8E7-AE5A-41B2-1537-DE6E13D302CD}"/>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EB30D8E-013A-6DB6-9F91-270A6A37F07F}"/>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9EB30D8E-013A-6DB6-9F91-270A6A37F07F}"/>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0B04E01A-05C2-36D0-D66F-8969E44D9BA9}"/>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DD7935F-6C2F-FA5A-26E4-3BA747C77708}"/>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B19AA2-5BE9-A69E-D4EC-A3EA0751B234}"/>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60EBB212-ADB9-824C-050C-D90C0FCC38B9}"/>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DDF17468-6BC0-72DE-9625-9DD372C250ED}"/>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A61105FC-8B30-6E5B-5F59-5D20AE36BF70}"/>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CB47F4CF-4073-0C2F-5E9B-9C3575B466FC}"/>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19FE6B-5878-FA4E-1E22-2760F4EAEFDA}"/>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39752E-E9A3-AA4D-0A07-C6EE3B62D4DE}"/>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DC20FFDB-CEA5-C145-9357-C0D41B8072F4}"/>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29B18F8C-0F7E-6C8E-498F-1C28BE51DFF0}"/>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F7034C6-18D3-57E9-38D0-6B6C6C3543DD}"/>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DE2758BD-37AB-885A-ADB4-B451220BA3E3}"/>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788BDED7-7DBD-252A-1C3D-AE5044178DF6}"/>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8AC49E2-0A8A-1D9C-D367-B910D2B7C1B7}"/>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B8007FA-949A-65F1-AAA3-2B987736908E}"/>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77E64-B3EA-3C53-22B0-4430D14C8452}"/>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0F96DEF-9A66-8529-E6DC-FAB5BE0A5DEB}"/>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281C967-C16A-0901-BB02-5FA41940D4C8}"/>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573102B-7B1E-6546-C518-FCA9C4C7AF77}"/>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D573102B-7B1E-6546-C518-FCA9C4C7AF77}"/>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8E9BAB2-33ED-A698-6CB0-D0AC54813D1E}"/>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291BA44-AE89-284E-DD2E-92362E2B9EA0}"/>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DBDEAC2-01ED-BD7A-3F6B-9AA3882897B2}"/>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8DBDEAC2-01ED-BD7A-3F6B-9AA3882897B2}"/>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2EBF6BD-09D8-AF03-2FFF-798B63562DD2}"/>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53E3CFE8-DDCC-4074-6DE4-D2A88DE1447C}"/>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53E3CFE8-DDCC-4074-6DE4-D2A88DE1447C}"/>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18"/>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221349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412DC8-1633-F9F1-07B2-DD77DDAE7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431A1-374A-C4EA-BBBA-21B4E4B40001}"/>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4ABDB056-A3C8-8C6E-8614-F0BD5A11D45E}"/>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B0697A06-CA47-6FC5-6DDF-A63D51E7D579}"/>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DAB4F098-7177-88A6-94C0-34A70867D522}"/>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3659145-A2AC-3F1B-417B-A35541F5E98D}"/>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33659145-A2AC-3F1B-417B-A35541F5E98D}"/>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D84991F-FCCB-128E-9F38-E28150CF4020}"/>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3C571F89-EBDD-EA3C-BB1E-A08EC1F20901}"/>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3EFE48-1FCF-F20B-7CC0-CA93348F620D}"/>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C4A6363B-E283-96DD-6E65-DFAEEE392959}"/>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15AE86AB-1D39-4FBE-0DCF-D1AF6739EA11}"/>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99C6D3F2-5F8A-05F1-88CC-0782E7B745F7}"/>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A7264691-8774-17E5-66F5-6499EE431837}"/>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A55535-7F1F-C49A-9481-4179CDDB5398}"/>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244A228-6683-3FC2-E55B-8C6F43D6864E}"/>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A1C91CF6-86F2-210D-9D68-5FAA77E3EB2C}"/>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67447039-F182-8CC2-AF51-329824EE5EF5}"/>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9CCB9ADB-3499-52FF-6329-AEB2A7A170D1}"/>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3A3FA26-40D0-392D-24A3-39B8D90FAA30}"/>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33D61AE9-E64B-809A-023C-7044D6DBBA0F}"/>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FD80BAA-5908-117B-7EF2-99DAD32C94E0}"/>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9339D14-A520-CEC7-6B5D-E7756BAE0426}"/>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10F326-2713-0F82-5F58-8F781F583CDC}"/>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56D5E3-96D4-C19A-632E-2AA4A7D999A3}"/>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4503CC5-7370-7CE1-A82E-F7D98180A45F}"/>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7E20EC7-F2A7-9FFD-2524-5F1B7D7ADD3F}"/>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F7E20EC7-F2A7-9FFD-2524-5F1B7D7ADD3F}"/>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07C32D2-7452-0E9A-BEF0-75AFC41B5591}"/>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568761-1B31-ADDF-678C-CFD04F659C51}"/>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C53C060-7397-6A3C-3F3F-6A216264A0E7}"/>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1C53C060-7397-6A3C-3F3F-6A216264A0E7}"/>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5A782E2-DBBC-A51F-FCD0-351E3CE38ABA}"/>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15A782E2-DBBC-A51F-FCD0-351E3CE38ABA}"/>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3E484981-0A5F-E4D5-10FA-202E84AD28CE}"/>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8A4AD1-F91B-FFA0-2B0E-6A921D6B4474}"/>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09D4C5C9-35F9-4D7B-19A7-827DD047CACC}"/>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09D4C5C9-35F9-4D7B-19A7-827DD047CACC}"/>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19"/>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27605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19C9-D70D-46EF-0EB6-C00C1F6F785E}"/>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831850-B781-59FF-8AD7-AEB48275AE7B}"/>
                  </a:ext>
                </a:extLst>
              </p:cNvPr>
              <p:cNvSpPr>
                <a:spLocks noGrp="1"/>
              </p:cNvSpPr>
              <p:nvPr>
                <p:ph idx="1"/>
              </p:nvPr>
            </p:nvSpPr>
            <p:spPr>
              <a:xfrm>
                <a:off x="370800" y="1374915"/>
                <a:ext cx="8402400" cy="78757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GB" sz="3600" i="1">
                          <a:latin typeface="Cambria Math" panose="02040503050406030204" pitchFamily="18" charset="0"/>
                        </a:rPr>
                        <m:t>𝑓</m:t>
                      </m:r>
                      <m:d>
                        <m:dPr>
                          <m:ctrlPr>
                            <a:rPr lang="en-GB" sz="3600" i="1">
                              <a:latin typeface="Cambria Math" panose="02040503050406030204" pitchFamily="18" charset="0"/>
                            </a:rPr>
                          </m:ctrlPr>
                        </m:dPr>
                        <m:e>
                          <m:r>
                            <a:rPr lang="en-GB" sz="3600" i="1">
                              <a:latin typeface="Cambria Math" panose="02040503050406030204" pitchFamily="18" charset="0"/>
                            </a:rPr>
                            <m:t>𝑥</m:t>
                          </m:r>
                          <m:r>
                            <a:rPr lang="en-GB" sz="3600" i="1">
                              <a:latin typeface="Cambria Math" panose="02040503050406030204" pitchFamily="18" charset="0"/>
                            </a:rPr>
                            <m:t>,</m:t>
                          </m:r>
                          <m:r>
                            <a:rPr lang="en-GB" sz="3600" i="1">
                              <a:latin typeface="Cambria Math" panose="02040503050406030204" pitchFamily="18" charset="0"/>
                            </a:rPr>
                            <m:t>𝑊</m:t>
                          </m:r>
                        </m:e>
                      </m:d>
                    </m:oMath>
                  </m:oMathPara>
                </a14:m>
                <a:endParaRPr lang="en-US" sz="3600" dirty="0"/>
              </a:p>
              <a:p>
                <a:pPr marL="0" indent="0" algn="ctr">
                  <a:buNone/>
                </a:pPr>
                <a:endParaRPr lang="en-US" sz="3600" dirty="0"/>
              </a:p>
            </p:txBody>
          </p:sp>
        </mc:Choice>
        <mc:Fallback xmlns="">
          <p:sp>
            <p:nvSpPr>
              <p:cNvPr id="3" name="Content Placeholder 2">
                <a:extLst>
                  <a:ext uri="{FF2B5EF4-FFF2-40B4-BE49-F238E27FC236}">
                    <a16:creationId xmlns:a16="http://schemas.microsoft.com/office/drawing/2014/main" id="{F1831850-B781-59FF-8AD7-AEB48275AE7B}"/>
                  </a:ext>
                </a:extLst>
              </p:cNvPr>
              <p:cNvSpPr>
                <a:spLocks noGrp="1" noRot="1" noChangeAspect="1" noMove="1" noResize="1" noEditPoints="1" noAdjustHandles="1" noChangeArrowheads="1" noChangeShapeType="1" noTextEdit="1"/>
              </p:cNvSpPr>
              <p:nvPr>
                <p:ph idx="1"/>
              </p:nvPr>
            </p:nvSpPr>
            <p:spPr>
              <a:xfrm>
                <a:off x="370800" y="1374915"/>
                <a:ext cx="8402400" cy="787572"/>
              </a:xfr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F7F9986-E4DE-4348-C2A7-6BF1D2AE0093}"/>
              </a:ext>
            </a:extLst>
          </p:cNvPr>
          <p:cNvCxnSpPr>
            <a:cxnSpLocks/>
          </p:cNvCxnSpPr>
          <p:nvPr/>
        </p:nvCxnSpPr>
        <p:spPr>
          <a:xfrm>
            <a:off x="3945642" y="623135"/>
            <a:ext cx="377687" cy="795157"/>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811B0FD0-D73D-AA75-CC00-4A210D6F3FC3}"/>
              </a:ext>
            </a:extLst>
          </p:cNvPr>
          <p:cNvCxnSpPr>
            <a:cxnSpLocks/>
          </p:cNvCxnSpPr>
          <p:nvPr/>
        </p:nvCxnSpPr>
        <p:spPr>
          <a:xfrm flipH="1">
            <a:off x="4880115" y="701228"/>
            <a:ext cx="487013" cy="736196"/>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6BEA187-BBA7-D8A2-0047-E2B8B0DD27F2}"/>
              </a:ext>
            </a:extLst>
          </p:cNvPr>
          <p:cNvSpPr txBox="1"/>
          <p:nvPr/>
        </p:nvSpPr>
        <p:spPr>
          <a:xfrm>
            <a:off x="2921235" y="341754"/>
            <a:ext cx="1083365" cy="507831"/>
          </a:xfrm>
          <a:prstGeom prst="rect">
            <a:avLst/>
          </a:prstGeom>
          <a:noFill/>
        </p:spPr>
        <p:txBody>
          <a:bodyPr wrap="square" rtlCol="0">
            <a:spAutoFit/>
          </a:bodyPr>
          <a:lstStyle/>
          <a:p>
            <a:pPr algn="ctr"/>
            <a:r>
              <a:rPr lang="en-US" dirty="0"/>
              <a:t>Some kind of input</a:t>
            </a:r>
          </a:p>
        </p:txBody>
      </p:sp>
      <p:sp>
        <p:nvSpPr>
          <p:cNvPr id="13" name="TextBox 12">
            <a:extLst>
              <a:ext uri="{FF2B5EF4-FFF2-40B4-BE49-F238E27FC236}">
                <a16:creationId xmlns:a16="http://schemas.microsoft.com/office/drawing/2014/main" id="{94251858-97C1-D32F-778C-49EAC583E0ED}"/>
              </a:ext>
            </a:extLst>
          </p:cNvPr>
          <p:cNvSpPr txBox="1"/>
          <p:nvPr/>
        </p:nvSpPr>
        <p:spPr>
          <a:xfrm>
            <a:off x="5198555" y="399477"/>
            <a:ext cx="1374653" cy="507831"/>
          </a:xfrm>
          <a:prstGeom prst="rect">
            <a:avLst/>
          </a:prstGeom>
          <a:noFill/>
        </p:spPr>
        <p:txBody>
          <a:bodyPr wrap="square" rtlCol="0">
            <a:spAutoFit/>
          </a:bodyPr>
          <a:lstStyle/>
          <a:p>
            <a:pPr algn="ctr"/>
            <a:r>
              <a:rPr lang="en-US" dirty="0"/>
              <a:t>Weights (or parameters)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AE55634-C514-7D3D-3809-6496EF99E0B7}"/>
                  </a:ext>
                </a:extLst>
              </p:cNvPr>
              <p:cNvSpPr/>
              <p:nvPr/>
            </p:nvSpPr>
            <p:spPr>
              <a:xfrm>
                <a:off x="4219064" y="2450296"/>
                <a:ext cx="705871" cy="604396"/>
              </a:xfrm>
              <a:prstGeom prst="rect">
                <a:avLst/>
              </a:prstGeom>
              <a:noFill/>
              <a:ln w="762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2000" b="0" i="1" smtClean="0">
                          <a:solidFill>
                            <a:schemeClr val="tx1"/>
                          </a:solidFill>
                          <a:latin typeface="Cambria Math" panose="02040503050406030204" pitchFamily="18" charset="0"/>
                        </a:rPr>
                        <m:t>𝑊𝑥</m:t>
                      </m:r>
                    </m:oMath>
                  </m:oMathPara>
                </a14:m>
                <a:endParaRPr lang="en-US" sz="2000" dirty="0">
                  <a:solidFill>
                    <a:schemeClr val="tx1"/>
                  </a:solidFill>
                </a:endParaRPr>
              </a:p>
            </p:txBody>
          </p:sp>
        </mc:Choice>
        <mc:Fallback xmlns="">
          <p:sp>
            <p:nvSpPr>
              <p:cNvPr id="19" name="Rectangle 18">
                <a:extLst>
                  <a:ext uri="{FF2B5EF4-FFF2-40B4-BE49-F238E27FC236}">
                    <a16:creationId xmlns:a16="http://schemas.microsoft.com/office/drawing/2014/main" id="{6AE55634-C514-7D3D-3809-6496EF99E0B7}"/>
                  </a:ext>
                </a:extLst>
              </p:cNvPr>
              <p:cNvSpPr>
                <a:spLocks noRot="1" noChangeAspect="1" noMove="1" noResize="1" noEditPoints="1" noAdjustHandles="1" noChangeArrowheads="1" noChangeShapeType="1" noTextEdit="1"/>
              </p:cNvSpPr>
              <p:nvPr/>
            </p:nvSpPr>
            <p:spPr>
              <a:xfrm>
                <a:off x="4219064" y="2450296"/>
                <a:ext cx="705871" cy="604396"/>
              </a:xfrm>
              <a:prstGeom prst="rect">
                <a:avLst/>
              </a:prstGeom>
              <a:blipFill>
                <a:blip r:embed="rId4"/>
                <a:stretch>
                  <a:fillRect/>
                </a:stretch>
              </a:blipFill>
              <a:ln w="76200">
                <a:solidFill>
                  <a:schemeClr val="tx2"/>
                </a:solidFill>
              </a:ln>
            </p:spPr>
            <p:txBody>
              <a:bodyPr/>
              <a:lstStyle/>
              <a:p>
                <a:r>
                  <a:rPr lang="en-US">
                    <a:noFill/>
                  </a:rPr>
                  <a:t> </a:t>
                </a:r>
              </a:p>
            </p:txBody>
          </p:sp>
        </mc:Fallback>
      </mc:AlternateContent>
      <p:pic>
        <p:nvPicPr>
          <p:cNvPr id="3074" name="Picture 2" descr="Fear the Tails, Not the Jaws, of These 'Weirdo' Sharks - The New York Times">
            <a:extLst>
              <a:ext uri="{FF2B5EF4-FFF2-40B4-BE49-F238E27FC236}">
                <a16:creationId xmlns:a16="http://schemas.microsoft.com/office/drawing/2014/main" id="{CFFAB667-6931-0C26-3C63-4110F2F5E5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19" t="324" r="9111" b="34981"/>
          <a:stretch/>
        </p:blipFill>
        <p:spPr bwMode="auto">
          <a:xfrm>
            <a:off x="701984" y="2292826"/>
            <a:ext cx="918094" cy="9044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eed Demon | New Zealand Geographic">
            <a:extLst>
              <a:ext uri="{FF2B5EF4-FFF2-40B4-BE49-F238E27FC236}">
                <a16:creationId xmlns:a16="http://schemas.microsoft.com/office/drawing/2014/main" id="{477D18E5-D04A-9C56-BF07-56A2B64E06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815" r="23637"/>
          <a:stretch/>
        </p:blipFill>
        <p:spPr bwMode="auto">
          <a:xfrm>
            <a:off x="701984" y="3327625"/>
            <a:ext cx="918094" cy="904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7002E9-CAF7-F864-5F15-C248C60D80ED}"/>
                  </a:ext>
                </a:extLst>
              </p:cNvPr>
              <p:cNvSpPr txBox="1"/>
              <p:nvPr/>
            </p:nvSpPr>
            <p:spPr>
              <a:xfrm>
                <a:off x="2325949" y="2442858"/>
                <a:ext cx="1269707" cy="61183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5</m:t>
                                </m:r>
                                <m:r>
                                  <a:rPr lang="en-GB" sz="2000" b="0" i="1" smtClean="0">
                                    <a:latin typeface="Cambria Math" panose="02040503050406030204" pitchFamily="18" charset="0"/>
                                  </a:rPr>
                                  <m:t>6</m:t>
                                </m:r>
                              </m:e>
                              <m:e>
                                <m:r>
                                  <a:rPr lang="en-GB" sz="2000" b="0" i="1" smtClean="0">
                                    <a:latin typeface="Cambria Math" panose="02040503050406030204" pitchFamily="18" charset="0"/>
                                  </a:rPr>
                                  <m:t>89</m:t>
                                </m:r>
                              </m:e>
                            </m:mr>
                            <m:mr>
                              <m:e>
                                <m:r>
                                  <a:rPr lang="en-GB" sz="2000" b="0" i="1" smtClean="0">
                                    <a:latin typeface="Cambria Math" panose="02040503050406030204" pitchFamily="18" charset="0"/>
                                  </a:rPr>
                                  <m:t>10</m:t>
                                </m:r>
                              </m:e>
                              <m:e>
                                <m:r>
                                  <a:rPr lang="en-GB" sz="2000" b="0" i="1" smtClean="0">
                                    <a:latin typeface="Cambria Math" panose="02040503050406030204" pitchFamily="18" charset="0"/>
                                  </a:rPr>
                                  <m:t>43</m:t>
                                </m:r>
                              </m:e>
                            </m:mr>
                          </m:m>
                        </m:e>
                      </m:d>
                    </m:oMath>
                  </m:oMathPara>
                </a14:m>
                <a:endParaRPr lang="en-US" sz="2000" dirty="0"/>
              </a:p>
            </p:txBody>
          </p:sp>
        </mc:Choice>
        <mc:Fallback xmlns="">
          <p:sp>
            <p:nvSpPr>
              <p:cNvPr id="24" name="TextBox 23">
                <a:extLst>
                  <a:ext uri="{FF2B5EF4-FFF2-40B4-BE49-F238E27FC236}">
                    <a16:creationId xmlns:a16="http://schemas.microsoft.com/office/drawing/2014/main" id="{977002E9-CAF7-F864-5F15-C248C60D80ED}"/>
                  </a:ext>
                </a:extLst>
              </p:cNvPr>
              <p:cNvSpPr txBox="1">
                <a:spLocks noRot="1" noChangeAspect="1" noMove="1" noResize="1" noEditPoints="1" noAdjustHandles="1" noChangeArrowheads="1" noChangeShapeType="1" noTextEdit="1"/>
              </p:cNvSpPr>
              <p:nvPr/>
            </p:nvSpPr>
            <p:spPr>
              <a:xfrm>
                <a:off x="2325949" y="2442858"/>
                <a:ext cx="1269707" cy="611834"/>
              </a:xfrm>
              <a:prstGeom prst="rect">
                <a:avLst/>
              </a:prstGeom>
              <a:blipFill>
                <a:blip r:embed="rId7"/>
                <a:stretch>
                  <a:fillRect b="-4082"/>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9BF131B5-B55B-5AB9-5182-546A23466A18}"/>
              </a:ext>
            </a:extLst>
          </p:cNvPr>
          <p:cNvCxnSpPr>
            <a:cxnSpLocks/>
            <a:stCxn id="3074" idx="3"/>
            <a:endCxn id="24" idx="1"/>
          </p:cNvCxnSpPr>
          <p:nvPr/>
        </p:nvCxnSpPr>
        <p:spPr>
          <a:xfrm>
            <a:off x="1620078" y="2745056"/>
            <a:ext cx="705871" cy="3719"/>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1DD36F36-F63B-4779-C7A4-C47C4C8DF661}"/>
              </a:ext>
            </a:extLst>
          </p:cNvPr>
          <p:cNvCxnSpPr>
            <a:cxnSpLocks/>
            <a:stCxn id="24" idx="3"/>
            <a:endCxn id="19" idx="1"/>
          </p:cNvCxnSpPr>
          <p:nvPr/>
        </p:nvCxnSpPr>
        <p:spPr>
          <a:xfrm>
            <a:off x="3595656" y="2748775"/>
            <a:ext cx="623408" cy="3719"/>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2E073E35-22E7-BCCA-6B68-36F89C5160FC}"/>
              </a:ext>
            </a:extLst>
          </p:cNvPr>
          <p:cNvCxnSpPr>
            <a:cxnSpLocks/>
            <a:stCxn id="19" idx="3"/>
            <a:endCxn id="49" idx="1"/>
          </p:cNvCxnSpPr>
          <p:nvPr/>
        </p:nvCxnSpPr>
        <p:spPr>
          <a:xfrm>
            <a:off x="4924935" y="2752494"/>
            <a:ext cx="960946" cy="3719"/>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CCC7BF-8C88-3140-2FC2-8A62D593411B}"/>
                  </a:ext>
                </a:extLst>
              </p:cNvPr>
              <p:cNvSpPr txBox="1"/>
              <p:nvPr/>
            </p:nvSpPr>
            <p:spPr>
              <a:xfrm>
                <a:off x="5885881" y="2450296"/>
                <a:ext cx="1103888" cy="611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r>
                                  <a:rPr lang="en-GB" sz="2000" b="0" i="1" smtClean="0">
                                    <a:latin typeface="Cambria Math" panose="02040503050406030204" pitchFamily="18" charset="0"/>
                                  </a:rPr>
                                  <m:t>45.8</m:t>
                                </m:r>
                              </m:e>
                            </m:mr>
                            <m:mr>
                              <m:e>
                                <m:r>
                                  <a:rPr lang="en-GB" sz="2000" b="0" i="1" smtClean="0">
                                    <a:latin typeface="Cambria Math" panose="02040503050406030204" pitchFamily="18" charset="0"/>
                                  </a:rPr>
                                  <m:t>−259.6</m:t>
                                </m:r>
                              </m:e>
                            </m:mr>
                          </m:m>
                        </m:e>
                      </m:d>
                    </m:oMath>
                  </m:oMathPara>
                </a14:m>
                <a:endParaRPr lang="en-US" dirty="0"/>
              </a:p>
            </p:txBody>
          </p:sp>
        </mc:Choice>
        <mc:Fallback xmlns="">
          <p:sp>
            <p:nvSpPr>
              <p:cNvPr id="49" name="TextBox 48">
                <a:extLst>
                  <a:ext uri="{FF2B5EF4-FFF2-40B4-BE49-F238E27FC236}">
                    <a16:creationId xmlns:a16="http://schemas.microsoft.com/office/drawing/2014/main" id="{14CCC7BF-8C88-3140-2FC2-8A62D593411B}"/>
                  </a:ext>
                </a:extLst>
              </p:cNvPr>
              <p:cNvSpPr txBox="1">
                <a:spLocks noRot="1" noChangeAspect="1" noMove="1" noResize="1" noEditPoints="1" noAdjustHandles="1" noChangeArrowheads="1" noChangeShapeType="1" noTextEdit="1"/>
              </p:cNvSpPr>
              <p:nvPr/>
            </p:nvSpPr>
            <p:spPr>
              <a:xfrm>
                <a:off x="5885881" y="2450296"/>
                <a:ext cx="1103888" cy="61183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744CB16-D74A-FB67-743B-92C4444EAEFB}"/>
                  </a:ext>
                </a:extLst>
              </p:cNvPr>
              <p:cNvSpPr txBox="1"/>
              <p:nvPr/>
            </p:nvSpPr>
            <p:spPr>
              <a:xfrm>
                <a:off x="6867988" y="2442281"/>
                <a:ext cx="1103888" cy="605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e>
                            </m:mr>
                            <m:mr>
                              <m:e>
                                <m:r>
                                  <a:rPr lang="en-GB" sz="2000" b="0" i="1" smtClean="0">
                                    <a:latin typeface="Cambria Math" panose="02040503050406030204" pitchFamily="18" charset="0"/>
                                  </a:rPr>
                                  <m:t>0</m:t>
                                </m:r>
                              </m:e>
                            </m:mr>
                          </m:m>
                        </m:e>
                      </m:d>
                    </m:oMath>
                  </m:oMathPara>
                </a14:m>
                <a:endParaRPr lang="en-US" dirty="0"/>
              </a:p>
            </p:txBody>
          </p:sp>
        </mc:Choice>
        <mc:Fallback xmlns="">
          <p:sp>
            <p:nvSpPr>
              <p:cNvPr id="61" name="TextBox 60">
                <a:extLst>
                  <a:ext uri="{FF2B5EF4-FFF2-40B4-BE49-F238E27FC236}">
                    <a16:creationId xmlns:a16="http://schemas.microsoft.com/office/drawing/2014/main" id="{8744CB16-D74A-FB67-743B-92C4444EAEFB}"/>
                  </a:ext>
                </a:extLst>
              </p:cNvPr>
              <p:cNvSpPr txBox="1">
                <a:spLocks noRot="1" noChangeAspect="1" noMove="1" noResize="1" noEditPoints="1" noAdjustHandles="1" noChangeArrowheads="1" noChangeShapeType="1" noTextEdit="1"/>
              </p:cNvSpPr>
              <p:nvPr/>
            </p:nvSpPr>
            <p:spPr>
              <a:xfrm>
                <a:off x="6867988" y="2442281"/>
                <a:ext cx="1103888" cy="605550"/>
              </a:xfrm>
              <a:prstGeom prst="rect">
                <a:avLst/>
              </a:prstGeom>
              <a:blipFill>
                <a:blip r:embed="rId9"/>
                <a:stretch>
                  <a:fillRect b="-4082"/>
                </a:stretch>
              </a:blipFill>
            </p:spPr>
            <p:txBody>
              <a:bodyPr/>
              <a:lstStyle/>
              <a:p>
                <a:r>
                  <a:rPr lang="en-US">
                    <a:noFill/>
                  </a:rPr>
                  <a:t> </a:t>
                </a:r>
              </a:p>
            </p:txBody>
          </p:sp>
        </mc:Fallback>
      </mc:AlternateContent>
      <p:sp>
        <p:nvSpPr>
          <p:cNvPr id="62" name="Left Brace 61">
            <a:extLst>
              <a:ext uri="{FF2B5EF4-FFF2-40B4-BE49-F238E27FC236}">
                <a16:creationId xmlns:a16="http://schemas.microsoft.com/office/drawing/2014/main" id="{9A8848A8-C956-9FB6-5A7D-30363DFE1044}"/>
              </a:ext>
            </a:extLst>
          </p:cNvPr>
          <p:cNvSpPr/>
          <p:nvPr/>
        </p:nvSpPr>
        <p:spPr>
          <a:xfrm rot="5400000">
            <a:off x="6584166" y="1433085"/>
            <a:ext cx="410947" cy="1807519"/>
          </a:xfrm>
          <a:prstGeom prst="leftBrace">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6DE0E0B0-EEFD-FB45-AB1E-C036F7DD138C}"/>
              </a:ext>
            </a:extLst>
          </p:cNvPr>
          <p:cNvSpPr txBox="1"/>
          <p:nvPr/>
        </p:nvSpPr>
        <p:spPr>
          <a:xfrm>
            <a:off x="6514563" y="1771154"/>
            <a:ext cx="550151" cy="300082"/>
          </a:xfrm>
          <a:prstGeom prst="rect">
            <a:avLst/>
          </a:prstGeom>
          <a:noFill/>
        </p:spPr>
        <p:txBody>
          <a:bodyPr wrap="none" rtlCol="0">
            <a:spAutoFit/>
          </a:bodyPr>
          <a:lstStyle/>
          <a:p>
            <a:r>
              <a:rPr lang="en-US" dirty="0"/>
              <a:t>Loss</a:t>
            </a:r>
          </a:p>
        </p:txBody>
      </p:sp>
      <mc:AlternateContent xmlns:mc="http://schemas.openxmlformats.org/markup-compatibility/2006" xmlns:a14="http://schemas.microsoft.com/office/drawing/2010/main">
        <mc:Choice Requires="a14">
          <p:sp>
            <p:nvSpPr>
              <p:cNvPr id="3072" name="TextBox 3071">
                <a:extLst>
                  <a:ext uri="{FF2B5EF4-FFF2-40B4-BE49-F238E27FC236}">
                    <a16:creationId xmlns:a16="http://schemas.microsoft.com/office/drawing/2014/main" id="{89607978-11DF-09BC-99D2-644331C28211}"/>
                  </a:ext>
                </a:extLst>
              </p:cNvPr>
              <p:cNvSpPr txBox="1"/>
              <p:nvPr/>
            </p:nvSpPr>
            <p:spPr>
              <a:xfrm>
                <a:off x="4924935" y="3315675"/>
                <a:ext cx="899029" cy="1125308"/>
              </a:xfrm>
              <a:prstGeom prst="rect">
                <a:avLst/>
              </a:prstGeom>
              <a:solidFill>
                <a:schemeClr val="bg1"/>
              </a:solidFill>
            </p:spPr>
            <p:txBody>
              <a:bodyPr wrap="none" rtlCol="0">
                <a:spAutoFit/>
              </a:bodyPr>
              <a:lstStyle/>
              <a:p>
                <a14:m>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5</m:t>
                              </m:r>
                              <m:r>
                                <a:rPr lang="en-GB" sz="2000" b="0" i="1" smtClean="0">
                                  <a:latin typeface="Cambria Math" panose="02040503050406030204" pitchFamily="18" charset="0"/>
                                </a:rPr>
                                <m:t>6</m:t>
                              </m:r>
                            </m:e>
                          </m:mr>
                          <m:m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8</m:t>
                                    </m:r>
                                    <m:r>
                                      <a:rPr lang="en-GB" sz="2000" b="0" i="1" smtClean="0">
                                        <a:latin typeface="Cambria Math" panose="02040503050406030204" pitchFamily="18" charset="0"/>
                                      </a:rPr>
                                      <m:t>9</m:t>
                                    </m:r>
                                  </m:e>
                                </m:mr>
                                <m:m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r>
                                            <a:rPr lang="en-GB" sz="2000" b="0" i="1" smtClean="0">
                                              <a:latin typeface="Cambria Math" panose="02040503050406030204" pitchFamily="18" charset="0"/>
                                            </a:rPr>
                                            <m:t>0</m:t>
                                          </m:r>
                                        </m:e>
                                      </m:mr>
                                      <m:mr>
                                        <m:e>
                                          <m:r>
                                            <a:rPr lang="en-GB" sz="2000" b="0" i="1" smtClean="0">
                                              <a:latin typeface="Cambria Math" panose="02040503050406030204" pitchFamily="18" charset="0"/>
                                            </a:rPr>
                                            <m:t>43</m:t>
                                          </m:r>
                                        </m:e>
                                      </m:mr>
                                    </m:m>
                                  </m:e>
                                </m:mr>
                              </m:m>
                            </m:e>
                          </m:mr>
                        </m:m>
                      </m:e>
                    </m:d>
                  </m:oMath>
                </a14:m>
                <a:r>
                  <a:rPr lang="en-US" sz="2000" dirty="0"/>
                  <a:t> =</a:t>
                </a:r>
              </a:p>
            </p:txBody>
          </p:sp>
        </mc:Choice>
        <mc:Fallback xmlns="">
          <p:sp>
            <p:nvSpPr>
              <p:cNvPr id="3072" name="TextBox 3071">
                <a:extLst>
                  <a:ext uri="{FF2B5EF4-FFF2-40B4-BE49-F238E27FC236}">
                    <a16:creationId xmlns:a16="http://schemas.microsoft.com/office/drawing/2014/main" id="{89607978-11DF-09BC-99D2-644331C28211}"/>
                  </a:ext>
                </a:extLst>
              </p:cNvPr>
              <p:cNvSpPr txBox="1">
                <a:spLocks noRot="1" noChangeAspect="1" noMove="1" noResize="1" noEditPoints="1" noAdjustHandles="1" noChangeArrowheads="1" noChangeShapeType="1" noTextEdit="1"/>
              </p:cNvSpPr>
              <p:nvPr/>
            </p:nvSpPr>
            <p:spPr>
              <a:xfrm>
                <a:off x="4924935" y="3315675"/>
                <a:ext cx="899029" cy="1125308"/>
              </a:xfrm>
              <a:prstGeom prst="rect">
                <a:avLst/>
              </a:prstGeom>
              <a:blipFill>
                <a:blip r:embed="rId10"/>
                <a:stretch>
                  <a:fillRect r="-5556"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3" name="TextBox 3072">
                <a:extLst>
                  <a:ext uri="{FF2B5EF4-FFF2-40B4-BE49-F238E27FC236}">
                    <a16:creationId xmlns:a16="http://schemas.microsoft.com/office/drawing/2014/main" id="{B030DE9D-8A75-4813-4797-A94FF426B96D}"/>
                  </a:ext>
                </a:extLst>
              </p:cNvPr>
              <p:cNvSpPr txBox="1"/>
              <p:nvPr/>
            </p:nvSpPr>
            <p:spPr>
              <a:xfrm>
                <a:off x="5644004" y="3539533"/>
                <a:ext cx="1103888" cy="611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r>
                                  <a:rPr lang="en-GB" sz="2000" b="0" i="1" smtClean="0">
                                    <a:latin typeface="Cambria Math" panose="02040503050406030204" pitchFamily="18" charset="0"/>
                                  </a:rPr>
                                  <m:t>45.8</m:t>
                                </m:r>
                              </m:e>
                            </m:mr>
                            <m:mr>
                              <m:e>
                                <m:r>
                                  <a:rPr lang="en-GB" sz="2000" b="0" i="1" smtClean="0">
                                    <a:latin typeface="Cambria Math" panose="02040503050406030204" pitchFamily="18" charset="0"/>
                                  </a:rPr>
                                  <m:t>−259.6</m:t>
                                </m:r>
                              </m:e>
                            </m:mr>
                          </m:m>
                        </m:e>
                      </m:d>
                    </m:oMath>
                  </m:oMathPara>
                </a14:m>
                <a:endParaRPr lang="en-US" dirty="0"/>
              </a:p>
            </p:txBody>
          </p:sp>
        </mc:Choice>
        <mc:Fallback xmlns="">
          <p:sp>
            <p:nvSpPr>
              <p:cNvPr id="3073" name="TextBox 3072">
                <a:extLst>
                  <a:ext uri="{FF2B5EF4-FFF2-40B4-BE49-F238E27FC236}">
                    <a16:creationId xmlns:a16="http://schemas.microsoft.com/office/drawing/2014/main" id="{B030DE9D-8A75-4813-4797-A94FF426B96D}"/>
                  </a:ext>
                </a:extLst>
              </p:cNvPr>
              <p:cNvSpPr txBox="1">
                <a:spLocks noRot="1" noChangeAspect="1" noMove="1" noResize="1" noEditPoints="1" noAdjustHandles="1" noChangeArrowheads="1" noChangeShapeType="1" noTextEdit="1"/>
              </p:cNvSpPr>
              <p:nvPr/>
            </p:nvSpPr>
            <p:spPr>
              <a:xfrm>
                <a:off x="5644004" y="3539533"/>
                <a:ext cx="1103888" cy="611834"/>
              </a:xfrm>
              <a:prstGeom prst="rect">
                <a:avLst/>
              </a:prstGeom>
              <a:blipFill>
                <a:blip r:embed="rId11"/>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8" name="TextBox 3077">
                <a:extLst>
                  <a:ext uri="{FF2B5EF4-FFF2-40B4-BE49-F238E27FC236}">
                    <a16:creationId xmlns:a16="http://schemas.microsoft.com/office/drawing/2014/main" id="{CC08BDCE-2026-1290-6499-29A18ED92893}"/>
                  </a:ext>
                </a:extLst>
              </p:cNvPr>
              <p:cNvSpPr txBox="1"/>
              <p:nvPr/>
            </p:nvSpPr>
            <p:spPr>
              <a:xfrm>
                <a:off x="2117943" y="3574528"/>
                <a:ext cx="2917594" cy="60555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0</m:t>
                                </m:r>
                                <m:r>
                                  <a:rPr lang="en-GB" sz="2000" b="0" i="1" smtClean="0">
                                    <a:latin typeface="Cambria Math" panose="02040503050406030204" pitchFamily="18" charset="0"/>
                                  </a:rPr>
                                  <m:t>.2</m:t>
                                </m:r>
                              </m:e>
                              <m:e>
                                <m:r>
                                  <a:rPr lang="en-GB" sz="2000" b="0" i="1" smtClean="0">
                                    <a:latin typeface="Cambria Math" panose="02040503050406030204" pitchFamily="18" charset="0"/>
                                  </a:rPr>
                                  <m:t>0.4</m:t>
                                </m:r>
                              </m:e>
                              <m:e>
                                <m:r>
                                  <a:rPr lang="en-GB" sz="2000" b="0" i="1" smtClean="0">
                                    <a:latin typeface="Cambria Math" panose="02040503050406030204" pitchFamily="18" charset="0"/>
                                  </a:rPr>
                                  <m:t>1.3</m:t>
                                </m:r>
                              </m:e>
                            </m:mr>
                            <m:mr>
                              <m:e>
                                <m:r>
                                  <a:rPr lang="en-GB" sz="2000" b="0" i="1" smtClean="0">
                                    <a:latin typeface="Cambria Math" panose="02040503050406030204" pitchFamily="18" charset="0"/>
                                  </a:rPr>
                                  <m:t>0</m:t>
                                </m:r>
                              </m:e>
                              <m:e>
                                <m:r>
                                  <a:rPr lang="en-GB" sz="2000" b="0" i="1" smtClean="0">
                                    <a:latin typeface="Cambria Math" panose="02040503050406030204" pitchFamily="18" charset="0"/>
                                  </a:rPr>
                                  <m:t>−2.3</m:t>
                                </m:r>
                              </m:e>
                              <m:e>
                                <m:r>
                                  <a:rPr lang="en-GB" sz="2000" b="0" i="1" smtClean="0">
                                    <a:latin typeface="Cambria Math" panose="02040503050406030204" pitchFamily="18" charset="0"/>
                                  </a:rPr>
                                  <m:t>0.1</m:t>
                                </m:r>
                              </m:e>
                            </m:mr>
                          </m:m>
                          <m:r>
                            <a:rPr lang="en-GB" sz="2000" b="0" i="1" smtClean="0">
                              <a:latin typeface="Cambria Math" panose="02040503050406030204" pitchFamily="18" charset="0"/>
                            </a:rPr>
                            <m:t>    </m:t>
                          </m:r>
                          <m:m>
                            <m:mPr>
                              <m:mcs>
                                <m:mc>
                                  <m:mcPr>
                                    <m:count m:val="1"/>
                                    <m:mcJc m:val="center"/>
                                  </m:mcPr>
                                </m:mc>
                              </m:mcs>
                              <m:ctrlPr>
                                <a:rPr lang="en-GB" sz="2000" b="0" i="1" smtClean="0">
                                  <a:latin typeface="Cambria Math" panose="02040503050406030204" pitchFamily="18" charset="0"/>
                                </a:rPr>
                              </m:ctrlPr>
                            </m:mPr>
                            <m:mr>
                              <m:e>
                                <m:r>
                                  <m:rPr>
                                    <m:brk m:alnAt="7"/>
                                  </m:rPr>
                                  <a:rPr lang="en-GB" sz="2000" b="0" i="1" smtClean="0">
                                    <a:latin typeface="Cambria Math" panose="02040503050406030204" pitchFamily="18" charset="0"/>
                                  </a:rPr>
                                  <m:t>2</m:t>
                                </m:r>
                                <m:r>
                                  <a:rPr lang="en-GB" sz="2000" b="0" i="1" smtClean="0">
                                    <a:latin typeface="Cambria Math" panose="02040503050406030204" pitchFamily="18" charset="0"/>
                                  </a:rPr>
                                  <m:t>.0</m:t>
                                </m:r>
                              </m:e>
                            </m:mr>
                            <m:mr>
                              <m:e>
                                <m:r>
                                  <a:rPr lang="en-GB" sz="2000" b="0" i="1" smtClean="0">
                                    <a:latin typeface="Cambria Math" panose="02040503050406030204" pitchFamily="18" charset="0"/>
                                  </a:rPr>
                                  <m:t>−1.3</m:t>
                                </m:r>
                              </m:e>
                            </m:mr>
                          </m:m>
                        </m:e>
                      </m:d>
                    </m:oMath>
                  </m:oMathPara>
                </a14:m>
                <a:endParaRPr lang="en-US" sz="2000" dirty="0"/>
              </a:p>
            </p:txBody>
          </p:sp>
        </mc:Choice>
        <mc:Fallback xmlns="">
          <p:sp>
            <p:nvSpPr>
              <p:cNvPr id="3078" name="TextBox 3077">
                <a:extLst>
                  <a:ext uri="{FF2B5EF4-FFF2-40B4-BE49-F238E27FC236}">
                    <a16:creationId xmlns:a16="http://schemas.microsoft.com/office/drawing/2014/main" id="{CC08BDCE-2026-1290-6499-29A18ED92893}"/>
                  </a:ext>
                </a:extLst>
              </p:cNvPr>
              <p:cNvSpPr txBox="1">
                <a:spLocks noRot="1" noChangeAspect="1" noMove="1" noResize="1" noEditPoints="1" noAdjustHandles="1" noChangeArrowheads="1" noChangeShapeType="1" noTextEdit="1"/>
              </p:cNvSpPr>
              <p:nvPr/>
            </p:nvSpPr>
            <p:spPr>
              <a:xfrm>
                <a:off x="2117943" y="3574528"/>
                <a:ext cx="2917594" cy="605550"/>
              </a:xfrm>
              <a:prstGeom prst="rect">
                <a:avLst/>
              </a:prstGeom>
              <a:blipFill>
                <a:blip r:embed="rId12"/>
                <a:stretch>
                  <a:fillRect b="-4082"/>
                </a:stretch>
              </a:blipFill>
            </p:spPr>
            <p:txBody>
              <a:bodyPr/>
              <a:lstStyle/>
              <a:p>
                <a:r>
                  <a:rPr lang="en-US">
                    <a:noFill/>
                  </a:rPr>
                  <a:t> </a:t>
                </a:r>
              </a:p>
            </p:txBody>
          </p:sp>
        </mc:Fallback>
      </mc:AlternateContent>
      <p:sp>
        <p:nvSpPr>
          <p:cNvPr id="3082" name="Rectangle 3081">
            <a:extLst>
              <a:ext uri="{FF2B5EF4-FFF2-40B4-BE49-F238E27FC236}">
                <a16:creationId xmlns:a16="http://schemas.microsoft.com/office/drawing/2014/main" id="{D77D7E93-CF63-E9AF-94F6-0D82B0F73984}"/>
              </a:ext>
            </a:extLst>
          </p:cNvPr>
          <p:cNvSpPr/>
          <p:nvPr/>
        </p:nvSpPr>
        <p:spPr>
          <a:xfrm>
            <a:off x="701984" y="2292827"/>
            <a:ext cx="460894" cy="459667"/>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56</a:t>
            </a:r>
          </a:p>
        </p:txBody>
      </p:sp>
      <p:sp>
        <p:nvSpPr>
          <p:cNvPr id="3083" name="Rectangle 3082">
            <a:extLst>
              <a:ext uri="{FF2B5EF4-FFF2-40B4-BE49-F238E27FC236}">
                <a16:creationId xmlns:a16="http://schemas.microsoft.com/office/drawing/2014/main" id="{8877E4AB-F3A9-FAE9-A916-91A379BBFD67}"/>
              </a:ext>
            </a:extLst>
          </p:cNvPr>
          <p:cNvSpPr/>
          <p:nvPr/>
        </p:nvSpPr>
        <p:spPr>
          <a:xfrm>
            <a:off x="700137" y="2756526"/>
            <a:ext cx="460894" cy="431968"/>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10</a:t>
            </a:r>
          </a:p>
        </p:txBody>
      </p:sp>
      <p:sp>
        <p:nvSpPr>
          <p:cNvPr id="3084" name="Rectangle 3083">
            <a:extLst>
              <a:ext uri="{FF2B5EF4-FFF2-40B4-BE49-F238E27FC236}">
                <a16:creationId xmlns:a16="http://schemas.microsoft.com/office/drawing/2014/main" id="{32BB6788-A250-637F-31CB-52AD2541A9A3}"/>
              </a:ext>
            </a:extLst>
          </p:cNvPr>
          <p:cNvSpPr/>
          <p:nvPr/>
        </p:nvSpPr>
        <p:spPr>
          <a:xfrm>
            <a:off x="1172124" y="2292826"/>
            <a:ext cx="434419" cy="459667"/>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89</a:t>
            </a:r>
          </a:p>
        </p:txBody>
      </p:sp>
      <p:sp>
        <p:nvSpPr>
          <p:cNvPr id="3085" name="Rectangle 3084">
            <a:extLst>
              <a:ext uri="{FF2B5EF4-FFF2-40B4-BE49-F238E27FC236}">
                <a16:creationId xmlns:a16="http://schemas.microsoft.com/office/drawing/2014/main" id="{96B48CC0-E300-FA31-C633-C51847B59E28}"/>
              </a:ext>
            </a:extLst>
          </p:cNvPr>
          <p:cNvSpPr/>
          <p:nvPr/>
        </p:nvSpPr>
        <p:spPr>
          <a:xfrm>
            <a:off x="1172124" y="2761066"/>
            <a:ext cx="434419" cy="431969"/>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43</a:t>
            </a:r>
          </a:p>
        </p:txBody>
      </p:sp>
      <p:sp>
        <p:nvSpPr>
          <p:cNvPr id="4" name="TextBox 3">
            <a:extLst>
              <a:ext uri="{FF2B5EF4-FFF2-40B4-BE49-F238E27FC236}">
                <a16:creationId xmlns:a16="http://schemas.microsoft.com/office/drawing/2014/main" id="{8578F5B4-6BBB-B240-906F-9CBA3B1E395D}"/>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
        <p:nvSpPr>
          <p:cNvPr id="5" name="TextBox 4">
            <a:extLst>
              <a:ext uri="{FF2B5EF4-FFF2-40B4-BE49-F238E27FC236}">
                <a16:creationId xmlns:a16="http://schemas.microsoft.com/office/drawing/2014/main" id="{AD0F49CF-AFBF-CE7E-F752-5FBB0D3B63DD}"/>
              </a:ext>
            </a:extLst>
          </p:cNvPr>
          <p:cNvSpPr txBox="1"/>
          <p:nvPr/>
        </p:nvSpPr>
        <p:spPr>
          <a:xfrm>
            <a:off x="4989443" y="4552423"/>
            <a:ext cx="3783757" cy="507831"/>
          </a:xfrm>
          <a:prstGeom prst="rect">
            <a:avLst/>
          </a:prstGeom>
          <a:noFill/>
        </p:spPr>
        <p:txBody>
          <a:bodyPr wrap="square" rtlCol="0">
            <a:spAutoFit/>
          </a:bodyPr>
          <a:lstStyle/>
          <a:p>
            <a:r>
              <a:rPr lang="en-US" dirty="0"/>
              <a:t>Review </a:t>
            </a:r>
            <a:r>
              <a:rPr lang="en-US" dirty="0" err="1"/>
              <a:t>maths</a:t>
            </a:r>
            <a:r>
              <a:rPr lang="en-US" dirty="0"/>
              <a:t> worksheet 1 if you are feeling rusty on your matrix operations!</a:t>
            </a:r>
          </a:p>
        </p:txBody>
      </p:sp>
      <p:pic>
        <p:nvPicPr>
          <p:cNvPr id="6" name="Picture 5">
            <a:extLst>
              <a:ext uri="{FF2B5EF4-FFF2-40B4-BE49-F238E27FC236}">
                <a16:creationId xmlns:a16="http://schemas.microsoft.com/office/drawing/2014/main" id="{CB09E20D-F181-C0B6-C4E6-9BC97C691579}"/>
              </a:ext>
            </a:extLst>
          </p:cNvPr>
          <p:cNvPicPr>
            <a:picLocks noChangeAspect="1"/>
          </p:cNvPicPr>
          <p:nvPr/>
        </p:nvPicPr>
        <p:blipFill>
          <a:blip r:embed="rId13"/>
          <a:stretch>
            <a:fillRect/>
          </a:stretch>
        </p:blipFill>
        <p:spPr>
          <a:xfrm>
            <a:off x="8538450" y="4528310"/>
            <a:ext cx="605550" cy="605550"/>
          </a:xfrm>
          <a:prstGeom prst="rect">
            <a:avLst/>
          </a:prstGeom>
        </p:spPr>
      </p:pic>
      <p:cxnSp>
        <p:nvCxnSpPr>
          <p:cNvPr id="7" name="Straight Arrow Connector 6">
            <a:extLst>
              <a:ext uri="{FF2B5EF4-FFF2-40B4-BE49-F238E27FC236}">
                <a16:creationId xmlns:a16="http://schemas.microsoft.com/office/drawing/2014/main" id="{96A3C1CB-503E-E199-72A3-DAD474FC8505}"/>
              </a:ext>
            </a:extLst>
          </p:cNvPr>
          <p:cNvCxnSpPr>
            <a:cxnSpLocks/>
            <a:stCxn id="63" idx="3"/>
            <a:endCxn id="14" idx="1"/>
          </p:cNvCxnSpPr>
          <p:nvPr/>
        </p:nvCxnSpPr>
        <p:spPr>
          <a:xfrm flipV="1">
            <a:off x="7064714" y="1917795"/>
            <a:ext cx="808337" cy="340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F3205EB-A957-7659-1367-383D7111822D}"/>
                  </a:ext>
                </a:extLst>
              </p:cNvPr>
              <p:cNvSpPr txBox="1"/>
              <p:nvPr/>
            </p:nvSpPr>
            <p:spPr>
              <a:xfrm>
                <a:off x="7873051" y="1663879"/>
                <a:ext cx="1039387" cy="507831"/>
              </a:xfrm>
              <a:prstGeom prst="rect">
                <a:avLst/>
              </a:prstGeom>
              <a:noFill/>
            </p:spPr>
            <p:txBody>
              <a:bodyPr wrap="none" rtlCol="0">
                <a:spAutoFit/>
              </a:bodyPr>
              <a:lstStyle/>
              <a:p>
                <a:r>
                  <a:rPr lang="en-US" dirty="0"/>
                  <a:t>Loss</a:t>
                </a:r>
              </a:p>
              <a:p>
                <a:r>
                  <a:rPr lang="en-US" dirty="0"/>
                  <a:t>Function, </a:t>
                </a:r>
                <a14:m>
                  <m:oMath xmlns:m="http://schemas.openxmlformats.org/officeDocument/2006/math">
                    <m:r>
                      <a:rPr lang="en-GB" b="0" i="1" smtClean="0">
                        <a:latin typeface="Cambria Math" panose="02040503050406030204" pitchFamily="18" charset="0"/>
                      </a:rPr>
                      <m:t>𝐿</m:t>
                    </m:r>
                  </m:oMath>
                </a14:m>
                <a:endParaRPr lang="en-US" dirty="0"/>
              </a:p>
            </p:txBody>
          </p:sp>
        </mc:Choice>
        <mc:Fallback>
          <p:sp>
            <p:nvSpPr>
              <p:cNvPr id="14" name="TextBox 13">
                <a:extLst>
                  <a:ext uri="{FF2B5EF4-FFF2-40B4-BE49-F238E27FC236}">
                    <a16:creationId xmlns:a16="http://schemas.microsoft.com/office/drawing/2014/main" id="{7F3205EB-A957-7659-1367-383D7111822D}"/>
                  </a:ext>
                </a:extLst>
              </p:cNvPr>
              <p:cNvSpPr txBox="1">
                <a:spLocks noRot="1" noChangeAspect="1" noMove="1" noResize="1" noEditPoints="1" noAdjustHandles="1" noChangeArrowheads="1" noChangeShapeType="1" noTextEdit="1"/>
              </p:cNvSpPr>
              <p:nvPr/>
            </p:nvSpPr>
            <p:spPr>
              <a:xfrm>
                <a:off x="7873051" y="1663879"/>
                <a:ext cx="1039387" cy="507831"/>
              </a:xfrm>
              <a:prstGeom prst="rect">
                <a:avLst/>
              </a:prstGeom>
              <a:blipFill>
                <a:blip r:embed="rId14"/>
                <a:stretch>
                  <a:fillRect l="-2439"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25432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P spid="19" grpId="0" animBg="1"/>
      <p:bldP spid="24" grpId="0" animBg="1"/>
      <p:bldP spid="49" grpId="1"/>
      <p:bldP spid="61" grpId="0"/>
      <p:bldP spid="62" grpId="0" animBg="1"/>
      <p:bldP spid="63" grpId="0"/>
      <p:bldP spid="3072" grpId="0" animBg="1"/>
      <p:bldP spid="3073" grpId="0"/>
      <p:bldP spid="3078" grpId="0" animBg="1"/>
      <p:bldP spid="3082" grpId="0" animBg="1"/>
      <p:bldP spid="3083" grpId="0" animBg="1"/>
      <p:bldP spid="3084" grpId="0" animBg="1"/>
      <p:bldP spid="3085" grpId="0" animBg="1"/>
      <p:bldP spid="5"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C96CB9-500E-8A6D-2C4D-82895E633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95C76-617D-80F6-58EC-5C138A8F5769}"/>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6D70D318-757D-1F60-52B2-F36A5BF7787A}"/>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08A6C78F-BA45-6C20-BB5C-90E3F5DD5393}"/>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55D97E68-74BC-709A-9905-334A3AAAC4C0}"/>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43447B6-FE08-7633-AD04-3123A7E57037}"/>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B43447B6-FE08-7633-AD04-3123A7E57037}"/>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10C55E7F-ADF8-4649-25AB-8B7FD59D5399}"/>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DCC8C2A-F027-B7AA-905B-6027BA8C3436}"/>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D3E38E4-A695-90EB-5D22-29FA5091244A}"/>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98814252-7930-1A10-CBAC-FAFB507D70A1}"/>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7E45D99A-AD52-0D2B-BBE7-9C0CFEC0864A}"/>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0E811EB2-5018-D2DF-5E13-A796DDDE8BC5}"/>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CD4731A4-05C3-47A4-C437-5F08475B6A30}"/>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95763D5-CF65-D570-A65A-BBAFECC29301}"/>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495076-8B93-E9C3-D12C-EB4D38385417}"/>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7228EB4F-9FDC-9426-F65F-FC2B06486224}"/>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11F686D2-FAC7-7B15-ABE1-720053FAE2AC}"/>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5A9E83A-961A-7465-8F49-50B2148D7A9E}"/>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F467805-973C-B659-C618-2BCE28134509}"/>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0A3C2557-C2B6-42C3-3AC0-7B4BD8EC601B}"/>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89B95CA-F327-CC15-3BC7-40078FA3F68F}"/>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1A280C-8B57-480A-E904-F9A44EB93307}"/>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A3DE331-FD6A-C1F1-2666-5E3467F6F70A}"/>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48EA346-139A-2E24-61E0-34ABDD0CD57D}"/>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7E197DC-437B-CE6D-90D0-3EBB5A075A2D}"/>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ADE6AEF-E4F5-C1D7-669B-48113388AB3A}"/>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EADE6AEF-E4F5-C1D7-669B-48113388AB3A}"/>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9452C61-B2A9-869F-22E3-BF4E74EFD76F}"/>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3D27BD-653B-011F-9965-9FFD9E784C6E}"/>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683C8D0-D1B7-99CD-41E6-E6DFE7D057AD}"/>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3683C8D0-D1B7-99CD-41E6-E6DFE7D057AD}"/>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99E7D5B-F8CC-744F-810B-BCB8909E02A1}"/>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599E7D5B-F8CC-744F-810B-BCB8909E02A1}"/>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3A76C7C-19E9-08FC-5064-8AFDF2E42F12}"/>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5FB120E-5A8F-1394-AD82-04696376E020}"/>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95FB120E-5A8F-1394-AD82-04696376E020}"/>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06310BC-BCAA-4F18-9E14-D76D46F67A70}"/>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537C90EF-51AF-5F46-2B64-B957E50BA3F7}"/>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537C90EF-51AF-5F46-2B64-B957E50BA3F7}"/>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0"/>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113027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B0DFD6-561D-40DA-29E8-71AFDB877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1449A-99C2-FAB1-0571-9AC4C6B8DFDD}"/>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0FC38AAE-1DF2-DBFE-1E0A-A3BC0F352C48}"/>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44F8DBFC-57B9-F179-141C-0ACE737208F0}"/>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66F7FDF3-AA22-5494-FBB7-6CEDC3E640DD}"/>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1D4D923-0747-8F7A-D012-05D169E407DE}"/>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A1D4D923-0747-8F7A-D012-05D169E407DE}"/>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6B5F4636-464E-0E72-8FF2-94F047A0F265}"/>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3DA0079C-01D2-FBE8-BB4F-69A4CD19D772}"/>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07A217-4CC9-E94A-3B91-CE258360FD09}"/>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5F619D44-8C90-A4C3-27FA-AA37EE1521A0}"/>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A5DA72E7-B128-4C9D-52B9-ED6B5BB88109}"/>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1B58713C-D323-A73B-200B-8B5DC469DB94}"/>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523E331E-E539-B86E-548D-A1F5A1BDD4B5}"/>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5483C9-62A8-64A2-ACEF-E5DCAC8A56C8}"/>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E8C602B-9F4A-08F8-AA5C-49B19BEA9970}"/>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C44ED041-D51E-B67D-73C0-CA59A7B964D0}"/>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1822FE81-47E6-00CA-7306-8A28F2B1B2C0}"/>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3D4CA463-2C37-EE1F-9F93-108772C39EA4}"/>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65C93BBA-CE0E-818A-712F-F0A4E5F94603}"/>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B2D579AA-BCFC-1AF0-B0D2-F84A7C49F369}"/>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F8C5186-D66E-C7C7-88C7-8EA4750F516F}"/>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E09B6B-B0F2-B18E-E17D-9D7C3730556D}"/>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736D35D-F16B-15D1-9C39-7A69D5FC0F25}"/>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CCD17A-D79A-E725-6B8C-59E76B397334}"/>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EBE67EC-03A5-5330-760B-D9C896B7B5C3}"/>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C06DF3C-4F9F-24EB-2B78-DCB2B64081C0}"/>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AC06DF3C-4F9F-24EB-2B78-DCB2B64081C0}"/>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05553C7-8949-4D11-D86F-B4565E956815}"/>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356FD9-7446-FFB7-3D24-208BBF8BD6E1}"/>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F7DA0C4-34EA-4FDD-D3C6-2946C04D6F14}"/>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1F7DA0C4-34EA-4FDD-D3C6-2946C04D6F14}"/>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261D92D-5F08-53AA-D867-3F58BEDBA1A1}"/>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2261D92D-5F08-53AA-D867-3F58BEDBA1A1}"/>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7D1509BD-0D3B-261B-781D-D2C2C99C5357}"/>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2197D022-A38B-CBC5-0FF2-ABC564486291}"/>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2197D022-A38B-CBC5-0FF2-ABC564486291}"/>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0BC6704-89B9-CBC8-E6D2-8B142B98D4EB}"/>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97F31ABF-41A4-D42A-85C2-468FDB2D9978}"/>
                  </a:ext>
                </a:extLst>
              </p:cNvPr>
              <p:cNvSpPr txBox="1"/>
              <p:nvPr/>
            </p:nvSpPr>
            <p:spPr>
              <a:xfrm>
                <a:off x="4504223" y="3500470"/>
                <a:ext cx="992195"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97F31ABF-41A4-D42A-85C2-468FDB2D9978}"/>
                  </a:ext>
                </a:extLst>
              </p:cNvPr>
              <p:cNvSpPr txBox="1">
                <a:spLocks noRot="1" noChangeAspect="1" noMove="1" noResize="1" noEditPoints="1" noAdjustHandles="1" noChangeArrowheads="1" noChangeShapeType="1" noTextEdit="1"/>
              </p:cNvSpPr>
              <p:nvPr/>
            </p:nvSpPr>
            <p:spPr>
              <a:xfrm>
                <a:off x="4504223" y="3500470"/>
                <a:ext cx="992195" cy="545919"/>
              </a:xfrm>
              <a:prstGeom prst="rect">
                <a:avLst/>
              </a:prstGeom>
              <a:blipFill>
                <a:blip r:embed="rId20"/>
                <a:stretch>
                  <a:fillRect b="-2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3E96C1A-26EC-FA56-4572-DB63022D8FD9}"/>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0D78D94F-59FD-8E8A-3697-D9A8F5F6963A}"/>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0D78D94F-59FD-8E8A-3697-D9A8F5F6963A}"/>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1"/>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321182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DD13F0-4EB0-B699-0C82-033EBE87A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11B9E-1184-4753-9A30-22C7B1BBF3F8}"/>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AFD00110-AC5D-DE85-DA23-F7706AB9DB00}"/>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9C410B31-ED3A-E3A9-9765-E140BC625FC7}"/>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258DE55B-FF14-CE91-07C5-43D9640F4086}"/>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DB89358-97E4-9A52-F3DA-88E945516286}"/>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CDB89358-97E4-9A52-F3DA-88E945516286}"/>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84BBAB68-E873-3C3A-0BD2-2482D274636A}"/>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79BE86D9-979E-1EED-7801-E704A201FA3C}"/>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EE18B28-961A-1E3E-A2AF-133B3F7DA4C7}"/>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5B8E0CF9-EDB8-406A-D0F7-1F2CBC585D3D}"/>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65E9340A-2B2B-1997-5EC6-96854BC9C85A}"/>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5DCC65AC-24A9-ECFC-381B-ABF4E81BA2CF}"/>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32373A36-2B35-FA56-CCCE-9BA75AC1FC8D}"/>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9796435-E660-401C-75DB-7ABE6F4B0F8E}"/>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465FA3-EA00-A577-B95C-C645B95928D0}"/>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A9C67DA2-1DEE-682C-A455-60FB4499790C}"/>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78978689-455C-783F-555E-2A85AD8B92DE}"/>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EFE39AD1-8578-AECF-777F-029F5CA2E9B4}"/>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CC34CB70-6E2E-242C-F8BA-19CB5D45BA13}"/>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E84AA8C9-0ABE-6B1F-C462-71949F5F5630}"/>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3431AD-2BA1-10F3-D1F3-1095A69E9F7F}"/>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B10CC0-4DB6-597B-052E-ACDAFC841B98}"/>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F2608A-0892-C770-C108-AA6A419CC2D9}"/>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53A516-42B8-BB0E-5F1C-55B9B8D5B4DF}"/>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B913550-3125-6E10-85A5-2872A8E30D06}"/>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4A93DA0-4B13-EE31-F788-A10AE9096BC6}"/>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04A93DA0-4B13-EE31-F788-A10AE9096BC6}"/>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B091376-418A-F672-1915-AAE282B5BF34}"/>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316041-CE15-BE98-4C33-259EA438A104}"/>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B5B86E9-ACF5-3A75-2308-CB05F36F75AB}"/>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8B5B86E9-ACF5-3A75-2308-CB05F36F75AB}"/>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A830577-86DB-7DB6-4AA1-7C74E691E196}"/>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CA830577-86DB-7DB6-4AA1-7C74E691E196}"/>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B468109B-9939-578B-99F0-FBB613D31206}"/>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113F697-8EB7-C9E9-EF4F-9AB544FC2232}"/>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E113F697-8EB7-C9E9-EF4F-9AB544FC2232}"/>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61E4237-5E11-4BC0-84A7-4C0D0D6D8387}"/>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B8B11F4-A861-FD5C-1D45-632E0659B02E}"/>
                  </a:ext>
                </a:extLst>
              </p:cNvPr>
              <p:cNvSpPr txBox="1"/>
              <p:nvPr/>
            </p:nvSpPr>
            <p:spPr>
              <a:xfrm>
                <a:off x="4504223" y="3500470"/>
                <a:ext cx="992195"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0B8B11F4-A861-FD5C-1D45-632E0659B02E}"/>
                  </a:ext>
                </a:extLst>
              </p:cNvPr>
              <p:cNvSpPr txBox="1">
                <a:spLocks noRot="1" noChangeAspect="1" noMove="1" noResize="1" noEditPoints="1" noAdjustHandles="1" noChangeArrowheads="1" noChangeShapeType="1" noTextEdit="1"/>
              </p:cNvSpPr>
              <p:nvPr/>
            </p:nvSpPr>
            <p:spPr>
              <a:xfrm>
                <a:off x="4504223" y="3500470"/>
                <a:ext cx="992195" cy="545919"/>
              </a:xfrm>
              <a:prstGeom prst="rect">
                <a:avLst/>
              </a:prstGeom>
              <a:blipFill>
                <a:blip r:embed="rId20"/>
                <a:stretch>
                  <a:fillRect b="-2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45F5204-7FB5-0A51-7070-C094CDF0883B}"/>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E862424C-8CF5-E4EC-7C5C-4F4D1E9969D5}"/>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E862424C-8CF5-E4EC-7C5C-4F4D1E9969D5}"/>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1"/>
                <a:stretch>
                  <a:fillRect t="-192683" b="-2902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68A4CAE-F958-D97D-778F-EECA7A01E03C}"/>
                  </a:ext>
                </a:extLst>
              </p:cNvPr>
              <p:cNvSpPr txBox="1"/>
              <p:nvPr/>
            </p:nvSpPr>
            <p:spPr>
              <a:xfrm>
                <a:off x="4925797" y="4169443"/>
                <a:ext cx="1887183"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𝑑</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den>
                          </m:f>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e>
                      </m:nary>
                    </m:oMath>
                  </m:oMathPara>
                </a14:m>
                <a:endParaRPr lang="en-US" dirty="0"/>
              </a:p>
            </p:txBody>
          </p:sp>
        </mc:Choice>
        <mc:Fallback>
          <p:sp>
            <p:nvSpPr>
              <p:cNvPr id="4" name="TextBox 3">
                <a:extLst>
                  <a:ext uri="{FF2B5EF4-FFF2-40B4-BE49-F238E27FC236}">
                    <a16:creationId xmlns:a16="http://schemas.microsoft.com/office/drawing/2014/main" id="{A68A4CAE-F958-D97D-778F-EECA7A01E03C}"/>
                  </a:ext>
                </a:extLst>
              </p:cNvPr>
              <p:cNvSpPr txBox="1">
                <a:spLocks noRot="1" noChangeAspect="1" noMove="1" noResize="1" noEditPoints="1" noAdjustHandles="1" noChangeArrowheads="1" noChangeShapeType="1" noTextEdit="1"/>
              </p:cNvSpPr>
              <p:nvPr/>
            </p:nvSpPr>
            <p:spPr>
              <a:xfrm>
                <a:off x="4925797" y="4169443"/>
                <a:ext cx="1887183" cy="545919"/>
              </a:xfrm>
              <a:prstGeom prst="rect">
                <a:avLst/>
              </a:prstGeom>
              <a:blipFill>
                <a:blip r:embed="rId22"/>
                <a:stretch>
                  <a:fillRect t="-134091" b="-2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C9CBB4-FB3E-E6D3-3C6B-C5BE9E56C916}"/>
                  </a:ext>
                </a:extLst>
              </p:cNvPr>
              <p:cNvSpPr txBox="1"/>
              <p:nvPr/>
            </p:nvSpPr>
            <p:spPr>
              <a:xfrm>
                <a:off x="6642277" y="4192481"/>
                <a:ext cx="1974201" cy="476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e>
                          </m:d>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 </m:t>
                          </m:r>
                        </m:e>
                      </m:nary>
                    </m:oMath>
                  </m:oMathPara>
                </a14:m>
                <a:endParaRPr lang="en-US" dirty="0">
                  <a:solidFill>
                    <a:schemeClr val="tx2"/>
                  </a:solidFill>
                </a:endParaRPr>
              </a:p>
            </p:txBody>
          </p:sp>
        </mc:Choice>
        <mc:Fallback>
          <p:sp>
            <p:nvSpPr>
              <p:cNvPr id="5" name="TextBox 4">
                <a:extLst>
                  <a:ext uri="{FF2B5EF4-FFF2-40B4-BE49-F238E27FC236}">
                    <a16:creationId xmlns:a16="http://schemas.microsoft.com/office/drawing/2014/main" id="{A9C9CBB4-FB3E-E6D3-3C6B-C5BE9E56C916}"/>
                  </a:ext>
                </a:extLst>
              </p:cNvPr>
              <p:cNvSpPr txBox="1">
                <a:spLocks noRot="1" noChangeAspect="1" noMove="1" noResize="1" noEditPoints="1" noAdjustHandles="1" noChangeArrowheads="1" noChangeShapeType="1" noTextEdit="1"/>
              </p:cNvSpPr>
              <p:nvPr/>
            </p:nvSpPr>
            <p:spPr>
              <a:xfrm>
                <a:off x="6642277" y="4192481"/>
                <a:ext cx="1974201" cy="476412"/>
              </a:xfrm>
              <a:prstGeom prst="rect">
                <a:avLst/>
              </a:prstGeom>
              <a:blipFill>
                <a:blip r:embed="rId23"/>
                <a:stretch>
                  <a:fillRect l="-19231" t="-163158" b="-236842"/>
                </a:stretch>
              </a:blipFill>
            </p:spPr>
            <p:txBody>
              <a:bodyPr/>
              <a:lstStyle/>
              <a:p>
                <a:r>
                  <a:rPr lang="en-US">
                    <a:noFill/>
                  </a:rPr>
                  <a:t> </a:t>
                </a:r>
              </a:p>
            </p:txBody>
          </p:sp>
        </mc:Fallback>
      </mc:AlternateContent>
    </p:spTree>
    <p:extLst>
      <p:ext uri="{BB962C8B-B14F-4D97-AF65-F5344CB8AC3E}">
        <p14:creationId xmlns:p14="http://schemas.microsoft.com/office/powerpoint/2010/main" val="2372222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9F1FCD-5A10-06F3-832C-60D2EE935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D6A3C-932D-23D4-25DD-CB2C69670D5B}"/>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0435BA00-90CC-296F-8229-609D94BDBE81}"/>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D7E38D85-7191-9006-0AC0-AE7E206EB135}"/>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E9B886F3-3860-3DCA-D8C0-699FD264CA59}"/>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42E3440-6DCE-15C4-BB5C-2987A11E9859}"/>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F42E3440-6DCE-15C4-BB5C-2987A11E9859}"/>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53859743-6967-DE45-6CD7-9C051F5DF291}"/>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52DE3F4B-DFDA-50AD-9EEE-F32E14E0AF91}"/>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04DAF1D-6EB8-4434-7A49-8A6918D686E7}"/>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D370170E-F911-6739-2D57-0E6A6A80A7C5}"/>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8B098EE5-EAA4-A3F2-9E8F-DF32DEB5B7E2}"/>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24235D93-AA53-4272-5D2D-BAC61F4B7B87}"/>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344F5833-AD79-BCE8-BF2E-7B8D1A4D9EBC}"/>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967274D-20EC-8035-843F-69186347842D}"/>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43A640-975E-0A77-E922-28F88875784E}"/>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663FF81-CBDA-1546-C1B9-83BD3DE7CE8D}"/>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565F4E01-85E2-FD19-34EE-C61619339E7A}"/>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E766437F-E88F-6D03-E8FA-FB5672F488AA}"/>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70C061D-1787-B762-A7F9-E019872D6ADF}"/>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CCCF8589-88D1-E2C2-A500-861CE1E8513B}"/>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CA88B8-A2F8-4BDB-108F-5C06421C8F1B}"/>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021C1ED-E26C-5E69-DABF-BFD30D49C4F9}"/>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A4EF8DE-3B01-736C-4DB0-C75AF58F68D8}"/>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F59E56-808A-ED79-9EDB-45949CF3EFDA}"/>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1ECBC7B-BB54-855E-365D-1DB706C5B606}"/>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3FDA5AD-BC48-61B7-2A53-6DC049D314FE}"/>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A3FDA5AD-BC48-61B7-2A53-6DC049D314FE}"/>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2EED091-E82A-20F8-17A5-92C8B0E3425A}"/>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6D6466A-3D52-28C4-6A6C-E37CFF808BAD}"/>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CBF7FCE0-A840-5022-6594-ECEA5F3C714B}"/>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CBF7FCE0-A840-5022-6594-ECEA5F3C714B}"/>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BBBD766-D3EA-0B80-8D89-4BDE4B74CA70}"/>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2BBBD766-D3EA-0B80-8D89-4BDE4B74CA70}"/>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7A037D29-455F-16B0-76AC-55A0BB19F3CA}"/>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5240422-6305-B72E-4F18-09F4E094E87A}"/>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C5240422-6305-B72E-4F18-09F4E094E87A}"/>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D526CF85-FA6C-6F98-5F5D-97975C894D31}"/>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CDA9D31-5E27-7790-F612-7D1B127E9403}"/>
                  </a:ext>
                </a:extLst>
              </p:cNvPr>
              <p:cNvSpPr txBox="1"/>
              <p:nvPr/>
            </p:nvSpPr>
            <p:spPr>
              <a:xfrm>
                <a:off x="4504223" y="3500470"/>
                <a:ext cx="992195"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BCDA9D31-5E27-7790-F612-7D1B127E9403}"/>
                  </a:ext>
                </a:extLst>
              </p:cNvPr>
              <p:cNvSpPr txBox="1">
                <a:spLocks noRot="1" noChangeAspect="1" noMove="1" noResize="1" noEditPoints="1" noAdjustHandles="1" noChangeArrowheads="1" noChangeShapeType="1" noTextEdit="1"/>
              </p:cNvSpPr>
              <p:nvPr/>
            </p:nvSpPr>
            <p:spPr>
              <a:xfrm>
                <a:off x="4504223" y="3500470"/>
                <a:ext cx="992195" cy="545919"/>
              </a:xfrm>
              <a:prstGeom prst="rect">
                <a:avLst/>
              </a:prstGeom>
              <a:blipFill>
                <a:blip r:embed="rId20"/>
                <a:stretch>
                  <a:fillRect b="-227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1534D40-02FD-F6E9-C27C-CB35947EBF38}"/>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C68AE44F-7DC8-B151-BEB3-04B4D3C29D2E}"/>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C68AE44F-7DC8-B151-BEB3-04B4D3C29D2E}"/>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1"/>
                <a:stretch>
                  <a:fillRect t="-192683" b="-2902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6F8E456-B8CE-AD61-AD23-CEBC8DBE32F8}"/>
                  </a:ext>
                </a:extLst>
              </p:cNvPr>
              <p:cNvSpPr txBox="1"/>
              <p:nvPr/>
            </p:nvSpPr>
            <p:spPr>
              <a:xfrm>
                <a:off x="4925797" y="4169443"/>
                <a:ext cx="1887183"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𝑑</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den>
                          </m:f>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e>
                      </m:nary>
                    </m:oMath>
                  </m:oMathPara>
                </a14:m>
                <a:endParaRPr lang="en-US" dirty="0"/>
              </a:p>
            </p:txBody>
          </p:sp>
        </mc:Choice>
        <mc:Fallback>
          <p:sp>
            <p:nvSpPr>
              <p:cNvPr id="4" name="TextBox 3">
                <a:extLst>
                  <a:ext uri="{FF2B5EF4-FFF2-40B4-BE49-F238E27FC236}">
                    <a16:creationId xmlns:a16="http://schemas.microsoft.com/office/drawing/2014/main" id="{86F8E456-B8CE-AD61-AD23-CEBC8DBE32F8}"/>
                  </a:ext>
                </a:extLst>
              </p:cNvPr>
              <p:cNvSpPr txBox="1">
                <a:spLocks noRot="1" noChangeAspect="1" noMove="1" noResize="1" noEditPoints="1" noAdjustHandles="1" noChangeArrowheads="1" noChangeShapeType="1" noTextEdit="1"/>
              </p:cNvSpPr>
              <p:nvPr/>
            </p:nvSpPr>
            <p:spPr>
              <a:xfrm>
                <a:off x="4925797" y="4169443"/>
                <a:ext cx="1887183" cy="545919"/>
              </a:xfrm>
              <a:prstGeom prst="rect">
                <a:avLst/>
              </a:prstGeom>
              <a:blipFill>
                <a:blip r:embed="rId22"/>
                <a:stretch>
                  <a:fillRect t="-134091" b="-2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E10783-ADA2-C451-19E2-33D5D368B4FE}"/>
                  </a:ext>
                </a:extLst>
              </p:cNvPr>
              <p:cNvSpPr txBox="1"/>
              <p:nvPr/>
            </p:nvSpPr>
            <p:spPr>
              <a:xfrm>
                <a:off x="6642277" y="4192481"/>
                <a:ext cx="1974201" cy="476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e>
                          </m:d>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 </m:t>
                          </m:r>
                        </m:e>
                      </m:nary>
                    </m:oMath>
                  </m:oMathPara>
                </a14:m>
                <a:endParaRPr lang="en-US" dirty="0">
                  <a:solidFill>
                    <a:schemeClr val="tx2"/>
                  </a:solidFill>
                </a:endParaRPr>
              </a:p>
            </p:txBody>
          </p:sp>
        </mc:Choice>
        <mc:Fallback>
          <p:sp>
            <p:nvSpPr>
              <p:cNvPr id="5" name="TextBox 4">
                <a:extLst>
                  <a:ext uri="{FF2B5EF4-FFF2-40B4-BE49-F238E27FC236}">
                    <a16:creationId xmlns:a16="http://schemas.microsoft.com/office/drawing/2014/main" id="{7EE10783-ADA2-C451-19E2-33D5D368B4FE}"/>
                  </a:ext>
                </a:extLst>
              </p:cNvPr>
              <p:cNvSpPr txBox="1">
                <a:spLocks noRot="1" noChangeAspect="1" noMove="1" noResize="1" noEditPoints="1" noAdjustHandles="1" noChangeArrowheads="1" noChangeShapeType="1" noTextEdit="1"/>
              </p:cNvSpPr>
              <p:nvPr/>
            </p:nvSpPr>
            <p:spPr>
              <a:xfrm>
                <a:off x="6642277" y="4192481"/>
                <a:ext cx="1974201" cy="476412"/>
              </a:xfrm>
              <a:prstGeom prst="rect">
                <a:avLst/>
              </a:prstGeom>
              <a:blipFill>
                <a:blip r:embed="rId23"/>
                <a:stretch>
                  <a:fillRect l="-19231" t="-163158" b="-23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4B9D64-48E5-6BC9-4F10-90605C29AB42}"/>
                  </a:ext>
                </a:extLst>
              </p:cNvPr>
              <p:cNvSpPr txBox="1"/>
              <p:nvPr/>
            </p:nvSpPr>
            <p:spPr>
              <a:xfrm>
                <a:off x="-69410" y="3018716"/>
                <a:ext cx="1963524" cy="443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200" b="0" i="1" smtClean="0">
                              <a:solidFill>
                                <a:schemeClr val="tx2"/>
                              </a:solidFill>
                              <a:latin typeface="Cambria Math" panose="02040503050406030204" pitchFamily="18" charset="0"/>
                              <a:ea typeface="Cambria Math" panose="02040503050406030204" pitchFamily="18" charset="0"/>
                            </a:rPr>
                          </m:ctrlPr>
                        </m:fPr>
                        <m:num>
                          <m:r>
                            <a:rPr lang="en-US" sz="120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𝑓</m:t>
                          </m:r>
                        </m:num>
                        <m:den>
                          <m:r>
                            <a:rPr lang="en-GB" sz="1200" b="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𝑊</m:t>
                          </m:r>
                        </m:den>
                      </m:f>
                      <m:r>
                        <a:rPr lang="en-GB" sz="1200" b="0" i="1" smtClean="0">
                          <a:solidFill>
                            <a:schemeClr val="tx2"/>
                          </a:solidFill>
                          <a:latin typeface="Cambria Math" panose="02040503050406030204" pitchFamily="18" charset="0"/>
                          <a:ea typeface="Cambria Math" panose="02040503050406030204" pitchFamily="18" charset="0"/>
                        </a:rPr>
                        <m:t>=</m:t>
                      </m:r>
                      <m:d>
                        <m:dPr>
                          <m:begChr m:val="["/>
                          <m:endChr m:val="]"/>
                          <m:ctrlPr>
                            <a:rPr lang="en-US" sz="1200" i="1" smtClean="0">
                              <a:solidFill>
                                <a:schemeClr val="tx2"/>
                              </a:solidFill>
                              <a:latin typeface="Cambria Math" panose="02040503050406030204" pitchFamily="18" charset="0"/>
                            </a:rPr>
                          </m:ctrlPr>
                        </m:dPr>
                        <m:e>
                          <m:m>
                            <m:mPr>
                              <m:mcs>
                                <m:mc>
                                  <m:mcPr>
                                    <m:count m:val="2"/>
                                    <m:mcJc m:val="center"/>
                                  </m:mcPr>
                                </m:mc>
                              </m:mcs>
                              <m:ctrlPr>
                                <a:rPr lang="en-US" sz="1200" i="1" smtClean="0">
                                  <a:solidFill>
                                    <a:schemeClr val="tx2"/>
                                  </a:solidFill>
                                  <a:latin typeface="Cambria Math" panose="02040503050406030204" pitchFamily="18" charset="0"/>
                                </a:rPr>
                              </m:ctrlPr>
                            </m:mPr>
                            <m:mr>
                              <m:e>
                                <m:r>
                                  <m:rPr>
                                    <m:brk m:alnAt="7"/>
                                  </m:rPr>
                                  <a:rPr lang="en-GB" sz="1200" b="0" i="1" smtClean="0">
                                    <a:solidFill>
                                      <a:schemeClr val="tx2"/>
                                    </a:solidFill>
                                    <a:latin typeface="Cambria Math" panose="02040503050406030204" pitchFamily="18" charset="0"/>
                                  </a:rPr>
                                  <m:t>−</m:t>
                                </m:r>
                                <m:r>
                                  <a:rPr lang="en-GB" sz="1200" b="0" i="1" smtClean="0">
                                    <a:solidFill>
                                      <a:schemeClr val="tx2"/>
                                    </a:solidFill>
                                    <a:latin typeface="Cambria Math" panose="02040503050406030204" pitchFamily="18" charset="0"/>
                                  </a:rPr>
                                  <m:t>0.156</m:t>
                                </m:r>
                              </m:e>
                              <m:e>
                                <m:r>
                                  <a:rPr lang="en-GB" sz="1200" b="0" i="1" smtClean="0">
                                    <a:solidFill>
                                      <a:schemeClr val="tx2"/>
                                    </a:solidFill>
                                    <a:latin typeface="Cambria Math" panose="02040503050406030204" pitchFamily="18" charset="0"/>
                                  </a:rPr>
                                  <m:t>0.168</m:t>
                                </m:r>
                              </m:e>
                            </m:mr>
                            <m:mr>
                              <m:e>
                                <m:r>
                                  <a:rPr lang="en-GB" sz="1200" b="0" i="1" smtClean="0">
                                    <a:solidFill>
                                      <a:schemeClr val="tx2"/>
                                    </a:solidFill>
                                    <a:latin typeface="Cambria Math" panose="02040503050406030204" pitchFamily="18" charset="0"/>
                                  </a:rPr>
                                  <m:t>−0.364</m:t>
                                </m:r>
                              </m:e>
                              <m:e>
                                <m:r>
                                  <a:rPr lang="en-GB" sz="1200" b="0" i="1" smtClean="0">
                                    <a:solidFill>
                                      <a:schemeClr val="tx2"/>
                                    </a:solidFill>
                                    <a:latin typeface="Cambria Math" panose="02040503050406030204" pitchFamily="18" charset="0"/>
                                  </a:rPr>
                                  <m:t>0.392</m:t>
                                </m:r>
                              </m:e>
                            </m:mr>
                          </m:m>
                        </m:e>
                      </m:d>
                    </m:oMath>
                  </m:oMathPara>
                </a14:m>
                <a:endParaRPr lang="en-US" sz="1200" dirty="0">
                  <a:solidFill>
                    <a:schemeClr val="tx2"/>
                  </a:solidFill>
                </a:endParaRPr>
              </a:p>
            </p:txBody>
          </p:sp>
        </mc:Choice>
        <mc:Fallback>
          <p:sp>
            <p:nvSpPr>
              <p:cNvPr id="8" name="TextBox 7">
                <a:extLst>
                  <a:ext uri="{FF2B5EF4-FFF2-40B4-BE49-F238E27FC236}">
                    <a16:creationId xmlns:a16="http://schemas.microsoft.com/office/drawing/2014/main" id="{F24B9D64-48E5-6BC9-4F10-90605C29AB42}"/>
                  </a:ext>
                </a:extLst>
              </p:cNvPr>
              <p:cNvSpPr txBox="1">
                <a:spLocks noRot="1" noChangeAspect="1" noMove="1" noResize="1" noEditPoints="1" noAdjustHandles="1" noChangeArrowheads="1" noChangeShapeType="1" noTextEdit="1"/>
              </p:cNvSpPr>
              <p:nvPr/>
            </p:nvSpPr>
            <p:spPr>
              <a:xfrm>
                <a:off x="-69410" y="3018716"/>
                <a:ext cx="1963524" cy="443455"/>
              </a:xfrm>
              <a:prstGeom prst="rect">
                <a:avLst/>
              </a:prstGeom>
              <a:blipFill>
                <a:blip r:embed="rId2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2876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A5B415-B03C-2D90-C784-33979E320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138CE-BDEB-35DD-1E30-92BEB3DF473A}"/>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0CB65F5D-7B0D-FF87-FD35-94B3418424D1}"/>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F5FB1CCD-F0D2-3FEA-7D12-9A30767FF700}"/>
                </a:ext>
              </a:extLst>
            </p:cNvPr>
            <p:cNvGrpSpPr/>
            <p:nvPr/>
          </p:nvGrpSpPr>
          <p:grpSpPr>
            <a:xfrm>
              <a:off x="4862303" y="2225468"/>
              <a:ext cx="824950"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BE3DB28C-B1DB-FDE5-5404-6FEA32CBB14F}"/>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F0DEC22C-4ACB-41E7-9A6B-BE3A7ADD9A9D}"/>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AE7A0AB-2915-C4A8-3B8A-24E36E365311}"/>
                      </a:ext>
                    </a:extLst>
                  </p:cNvPr>
                  <p:cNvSpPr txBox="1"/>
                  <p:nvPr/>
                </p:nvSpPr>
                <p:spPr>
                  <a:xfrm>
                    <a:off x="2365524" y="3199517"/>
                    <a:ext cx="709611"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sSup>
                                <m:sSupPr>
                                  <m:ctrlPr>
                                    <a:rPr lang="en-GB" sz="1200" b="0" i="1" smtClean="0">
                                      <a:latin typeface="Cambria Math" panose="02040503050406030204" pitchFamily="18" charset="0"/>
                                    </a:rPr>
                                  </m:ctrlPr>
                                </m:sSupPr>
                                <m:e>
                                  <m:r>
                                    <a:rPr lang="en-GB" sz="1200" b="0" i="1" smtClean="0">
                                      <a:latin typeface="Cambria Math" panose="02040503050406030204" pitchFamily="18" charset="0"/>
                                    </a:rPr>
                                    <m:t>𝑥</m:t>
                                  </m:r>
                                </m:e>
                                <m:sup>
                                  <m:r>
                                    <a:rPr lang="en-GB" sz="1200" b="0" i="1" smtClean="0">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2AE7A0AB-2915-C4A8-3B8A-24E36E365311}"/>
                      </a:ext>
                    </a:extLst>
                  </p:cNvPr>
                  <p:cNvSpPr txBox="1">
                    <a:spLocks noRot="1" noChangeAspect="1" noMove="1" noResize="1" noEditPoints="1" noAdjustHandles="1" noChangeArrowheads="1" noChangeShapeType="1" noTextEdit="1"/>
                  </p:cNvSpPr>
                  <p:nvPr/>
                </p:nvSpPr>
                <p:spPr>
                  <a:xfrm>
                    <a:off x="2365524" y="3199517"/>
                    <a:ext cx="709611" cy="619496"/>
                  </a:xfrm>
                  <a:prstGeom prst="rect">
                    <a:avLst/>
                  </a:prstGeom>
                  <a:blipFill>
                    <a:blip r:embed="rId4"/>
                    <a:stretch>
                      <a:fillRect l="-74000" t="-111364" r="-14000"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15FB5FE7-5030-FA6B-2B0F-4B961EE84B96}"/>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A0D9711-B179-75AF-74E8-F16481D7C49E}"/>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4CE216B3-951C-6F07-42F3-8F8D836686D5}"/>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FB2D18-B7C3-4CB8-2D01-541A375DF8F9}"/>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EE306DF8-0BAB-486A-8E71-50893A5AB794}"/>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C6A949D4-AF29-CF18-EBCB-3B424B24769F}"/>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38EFDE94-4BB2-7AC3-8C20-F11CE169C96C}"/>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3EA1D0C5-623A-22E0-7E6A-1976FE8985FA}"/>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33D2FDFC-4E7B-4D78-B6B9-0E03F3BF1915}"/>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5338C6-29F4-AD14-7F84-830CF87381AC}"/>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FF6FB2F-508C-6CB3-2C28-49C327C1A244}"/>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8E0D2EE-66E2-8916-CE26-FBF6D7250728}"/>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6D863911-9BC7-2CDD-98DC-85E044F253D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73A164AD-C0E8-1F20-2A6D-A984C1840D49}"/>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246528EA-840A-959A-EE92-A4BF860DF22B}"/>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82670D9-3914-B704-EB50-36EDDBA5912E}"/>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09EE5096-76B8-E11A-ED6F-DEC60280FA63}"/>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93DA71A1-6384-6439-69C9-988F31807DC5}"/>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21A3118-5E2F-06E7-DF5C-748B16722384}"/>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6D7B854E-9207-BA7D-F2F9-0384DFB0780C}"/>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EAD365-C5ED-78BF-126B-3BEAC2B5AB36}"/>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0A4D6CF1-78AF-7162-64E3-B2C8788658DF}"/>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D065894-95B8-A7AC-1DB3-7F769C3C82A1}"/>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59056A8A-ABD0-0E8D-0A0A-18E2ADD2CA78}"/>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E6D0CD9-FE1E-81A0-4101-0D5A15CF24A4}"/>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161C0148-3C63-76FD-76ED-22FCBDAE46C1}"/>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094597-3989-73CD-9A27-CD44400EA8C3}"/>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8F8ED342-6562-BB64-990A-A95D955A2219}"/>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C061359-4FE5-ED76-94A2-6DDA8BE6DEF7}"/>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39" name="TextBox 38">
                <a:extLst>
                  <a:ext uri="{FF2B5EF4-FFF2-40B4-BE49-F238E27FC236}">
                    <a16:creationId xmlns:a16="http://schemas.microsoft.com/office/drawing/2014/main" id="{6C061359-4FE5-ED76-94A2-6DDA8BE6DEF7}"/>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14"/>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C0AEE8-D9B0-E5F8-11D1-675DB2EB886E}"/>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FAA4B32A-3FC6-75D6-7FD4-6B5665588D10}"/>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863AA67-BF26-8CFE-8A21-523BFE54CDBB}"/>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66CB93F-F313-5D29-8DFC-869D62278B74}"/>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F16B924-7638-747A-1CAC-93CB84DB1775}"/>
                  </a:ext>
                </a:extLst>
              </p:cNvPr>
              <p:cNvSpPr txBox="1"/>
              <p:nvPr/>
            </p:nvSpPr>
            <p:spPr>
              <a:xfrm>
                <a:off x="6321371" y="2684912"/>
                <a:ext cx="978408" cy="536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42" name="TextBox 41">
                <a:extLst>
                  <a:ext uri="{FF2B5EF4-FFF2-40B4-BE49-F238E27FC236}">
                    <a16:creationId xmlns:a16="http://schemas.microsoft.com/office/drawing/2014/main" id="{DF16B924-7638-747A-1CAC-93CB84DB1775}"/>
                  </a:ext>
                </a:extLst>
              </p:cNvPr>
              <p:cNvSpPr txBox="1">
                <a:spLocks noRot="1" noChangeAspect="1" noMove="1" noResize="1" noEditPoints="1" noAdjustHandles="1" noChangeArrowheads="1" noChangeShapeType="1" noTextEdit="1"/>
              </p:cNvSpPr>
              <p:nvPr/>
            </p:nvSpPr>
            <p:spPr>
              <a:xfrm>
                <a:off x="6321371" y="2684912"/>
                <a:ext cx="978408" cy="536942"/>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E91FDA2-E4CE-BB18-4CFC-007F8C1445AB}"/>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3" name="TextBox 42">
                <a:extLst>
                  <a:ext uri="{FF2B5EF4-FFF2-40B4-BE49-F238E27FC236}">
                    <a16:creationId xmlns:a16="http://schemas.microsoft.com/office/drawing/2014/main" id="{EE91FDA2-E4CE-BB18-4CFC-007F8C1445AB}"/>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18"/>
                <a:stretch>
                  <a:fillRect b="-4762"/>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2FD3AB4F-F14E-9CE6-58CF-B2867655C053}"/>
              </a:ext>
            </a:extLst>
          </p:cNvPr>
          <p:cNvCxnSpPr>
            <a:cxnSpLocks/>
            <a:stCxn id="39" idx="3"/>
            <a:endCxn id="43"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BD02C3D-905F-5918-FD65-EE2FCFEC1455}"/>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6" name="TextBox 45">
                <a:extLst>
                  <a:ext uri="{FF2B5EF4-FFF2-40B4-BE49-F238E27FC236}">
                    <a16:creationId xmlns:a16="http://schemas.microsoft.com/office/drawing/2014/main" id="{7BD02C3D-905F-5918-FD65-EE2FCFEC1455}"/>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19"/>
                <a:stretch>
                  <a:fillRect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9D4CD41-A74D-DDD1-40FE-034BACE7EDBE}"/>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FD3B2AB-36E0-D71C-B82C-876E6F4B82DE}"/>
                  </a:ext>
                </a:extLst>
              </p:cNvPr>
              <p:cNvSpPr txBox="1"/>
              <p:nvPr/>
            </p:nvSpPr>
            <p:spPr>
              <a:xfrm>
                <a:off x="4504223" y="3500470"/>
                <a:ext cx="992195"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AFD3B2AB-36E0-D71C-B82C-876E6F4B82DE}"/>
                  </a:ext>
                </a:extLst>
              </p:cNvPr>
              <p:cNvSpPr txBox="1">
                <a:spLocks noRot="1" noChangeAspect="1" noMove="1" noResize="1" noEditPoints="1" noAdjustHandles="1" noChangeArrowheads="1" noChangeShapeType="1" noTextEdit="1"/>
              </p:cNvSpPr>
              <p:nvPr/>
            </p:nvSpPr>
            <p:spPr>
              <a:xfrm>
                <a:off x="4504223" y="3500470"/>
                <a:ext cx="992195" cy="545919"/>
              </a:xfrm>
              <a:prstGeom prst="rect">
                <a:avLst/>
              </a:prstGeom>
              <a:blipFill>
                <a:blip r:embed="rId20"/>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B44F3821-D526-D647-168C-54D1FBD1774A}"/>
                  </a:ext>
                </a:extLst>
              </p:cNvPr>
              <p:cNvSpPr txBox="1"/>
              <p:nvPr/>
            </p:nvSpPr>
            <p:spPr>
              <a:xfrm>
                <a:off x="4925797" y="4169443"/>
                <a:ext cx="1887183" cy="5459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𝑑</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den>
                          </m:f>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𝑖</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𝑗</m:t>
                                  </m:r>
                                </m:sub>
                              </m:sSub>
                            </m:den>
                          </m:f>
                        </m:e>
                      </m:nary>
                    </m:oMath>
                  </m:oMathPara>
                </a14:m>
                <a:endParaRPr lang="en-US" dirty="0"/>
              </a:p>
            </p:txBody>
          </p:sp>
        </mc:Choice>
        <mc:Fallback>
          <p:sp>
            <p:nvSpPr>
              <p:cNvPr id="56" name="TextBox 55">
                <a:extLst>
                  <a:ext uri="{FF2B5EF4-FFF2-40B4-BE49-F238E27FC236}">
                    <a16:creationId xmlns:a16="http://schemas.microsoft.com/office/drawing/2014/main" id="{B44F3821-D526-D647-168C-54D1FBD1774A}"/>
                  </a:ext>
                </a:extLst>
              </p:cNvPr>
              <p:cNvSpPr txBox="1">
                <a:spLocks noRot="1" noChangeAspect="1" noMove="1" noResize="1" noEditPoints="1" noAdjustHandles="1" noChangeArrowheads="1" noChangeShapeType="1" noTextEdit="1"/>
              </p:cNvSpPr>
              <p:nvPr/>
            </p:nvSpPr>
            <p:spPr>
              <a:xfrm>
                <a:off x="4925797" y="4169443"/>
                <a:ext cx="1887183" cy="545919"/>
              </a:xfrm>
              <a:prstGeom prst="rect">
                <a:avLst/>
              </a:prstGeom>
              <a:blipFill>
                <a:blip r:embed="rId21"/>
                <a:stretch>
                  <a:fillRect t="-134091" b="-20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E97ABB03-5682-C585-AC34-CFFCA89E7756}"/>
                  </a:ext>
                </a:extLst>
              </p:cNvPr>
              <p:cNvSpPr txBox="1"/>
              <p:nvPr/>
            </p:nvSpPr>
            <p:spPr>
              <a:xfrm>
                <a:off x="6642277" y="4192481"/>
                <a:ext cx="1974201" cy="476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e>
                          </m:d>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𝑗</m:t>
                              </m:r>
                            </m:sub>
                          </m:sSub>
                          <m:r>
                            <a:rPr lang="en-GB" b="0" i="1" smtClean="0">
                              <a:solidFill>
                                <a:schemeClr val="tx2"/>
                              </a:solidFill>
                              <a:latin typeface="Cambria Math" panose="02040503050406030204" pitchFamily="18" charset="0"/>
                              <a:ea typeface="Cambria Math" panose="02040503050406030204" pitchFamily="18" charset="0"/>
                            </a:rPr>
                            <m:t> </m:t>
                          </m:r>
                        </m:e>
                      </m:nary>
                    </m:oMath>
                  </m:oMathPara>
                </a14:m>
                <a:endParaRPr lang="en-US" dirty="0">
                  <a:solidFill>
                    <a:schemeClr val="tx2"/>
                  </a:solidFill>
                </a:endParaRPr>
              </a:p>
            </p:txBody>
          </p:sp>
        </mc:Choice>
        <mc:Fallback>
          <p:sp>
            <p:nvSpPr>
              <p:cNvPr id="58" name="TextBox 57">
                <a:extLst>
                  <a:ext uri="{FF2B5EF4-FFF2-40B4-BE49-F238E27FC236}">
                    <a16:creationId xmlns:a16="http://schemas.microsoft.com/office/drawing/2014/main" id="{E97ABB03-5682-C585-AC34-CFFCA89E7756}"/>
                  </a:ext>
                </a:extLst>
              </p:cNvPr>
              <p:cNvSpPr txBox="1">
                <a:spLocks noRot="1" noChangeAspect="1" noMove="1" noResize="1" noEditPoints="1" noAdjustHandles="1" noChangeArrowheads="1" noChangeShapeType="1" noTextEdit="1"/>
              </p:cNvSpPr>
              <p:nvPr/>
            </p:nvSpPr>
            <p:spPr>
              <a:xfrm>
                <a:off x="6642277" y="4192481"/>
                <a:ext cx="1974201" cy="476412"/>
              </a:xfrm>
              <a:prstGeom prst="rect">
                <a:avLst/>
              </a:prstGeom>
              <a:blipFill>
                <a:blip r:embed="rId22"/>
                <a:stretch>
                  <a:fillRect l="-19231" t="-163158" b="-2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C5B9740-10A7-C146-6232-23993C0DCDD2}"/>
                  </a:ext>
                </a:extLst>
              </p:cNvPr>
              <p:cNvSpPr txBox="1"/>
              <p:nvPr/>
            </p:nvSpPr>
            <p:spPr>
              <a:xfrm>
                <a:off x="6362368" y="1164069"/>
                <a:ext cx="2534020" cy="523220"/>
              </a:xfrm>
              <a:prstGeom prst="rect">
                <a:avLst/>
              </a:prstGeom>
              <a:solidFill>
                <a:schemeClr val="tx2">
                  <a:lumMod val="20000"/>
                  <a:lumOff val="80000"/>
                </a:schemeClr>
              </a:solidFill>
              <a:ln w="38100">
                <a:solidFill>
                  <a:schemeClr val="tx2"/>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m:rPr>
                              <m:sty m:val="p"/>
                            </m:rPr>
                            <a:rPr lang="en-US" sz="280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𝑤</m:t>
                          </m:r>
                        </m:sub>
                      </m:sSub>
                      <m:r>
                        <a:rPr lang="en-GB" sz="2800" b="0" i="1" smtClean="0">
                          <a:latin typeface="Cambria Math" panose="02040503050406030204" pitchFamily="18" charset="0"/>
                          <a:ea typeface="Cambria Math" panose="02040503050406030204" pitchFamily="18" charset="0"/>
                        </a:rPr>
                        <m:t>𝑓</m:t>
                      </m:r>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𝑞</m:t>
                      </m:r>
                      <m:r>
                        <a:rPr lang="en-GB" sz="2800" b="0" i="1" smtClean="0">
                          <a:latin typeface="Cambria Math" panose="02040503050406030204" pitchFamily="18" charset="0"/>
                          <a:ea typeface="Cambria Math" panose="02040503050406030204" pitchFamily="18" charset="0"/>
                        </a:rPr>
                        <m:t>⋅</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𝑥</m:t>
                          </m:r>
                        </m:e>
                        <m:sup>
                          <m:r>
                            <a:rPr lang="en-GB" sz="2800" b="0" i="1" smtClean="0">
                              <a:latin typeface="Cambria Math" panose="02040503050406030204" pitchFamily="18" charset="0"/>
                              <a:ea typeface="Cambria Math" panose="02040503050406030204" pitchFamily="18" charset="0"/>
                            </a:rPr>
                            <m:t>𝑇</m:t>
                          </m:r>
                        </m:sup>
                      </m:sSup>
                    </m:oMath>
                  </m:oMathPara>
                </a14:m>
                <a:endParaRPr lang="en-US" sz="2800" dirty="0"/>
              </a:p>
            </p:txBody>
          </p:sp>
        </mc:Choice>
        <mc:Fallback xmlns="">
          <p:sp>
            <p:nvSpPr>
              <p:cNvPr id="60" name="TextBox 59">
                <a:extLst>
                  <a:ext uri="{FF2B5EF4-FFF2-40B4-BE49-F238E27FC236}">
                    <a16:creationId xmlns:a16="http://schemas.microsoft.com/office/drawing/2014/main" id="{415E1286-B689-208C-FF14-8D0DE6829BA5}"/>
                  </a:ext>
                </a:extLst>
              </p:cNvPr>
              <p:cNvSpPr txBox="1">
                <a:spLocks noRot="1" noChangeAspect="1" noMove="1" noResize="1" noEditPoints="1" noAdjustHandles="1" noChangeArrowheads="1" noChangeShapeType="1" noTextEdit="1"/>
              </p:cNvSpPr>
              <p:nvPr/>
            </p:nvSpPr>
            <p:spPr>
              <a:xfrm>
                <a:off x="6362368" y="1164069"/>
                <a:ext cx="2534020" cy="523220"/>
              </a:xfrm>
              <a:prstGeom prst="rect">
                <a:avLst/>
              </a:prstGeom>
              <a:blipFill>
                <a:blip r:embed="rId24"/>
                <a:stretch>
                  <a:fillRect b="-15556"/>
                </a:stretch>
              </a:blipFill>
              <a:ln w="38100">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64F14AB-3AD4-0A74-9B57-6B8BC454E0FE}"/>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B8291117-35BB-C764-514F-EF038B92806C}"/>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29" name="Content Placeholder 2">
                <a:extLst>
                  <a:ext uri="{FF2B5EF4-FFF2-40B4-BE49-F238E27FC236}">
                    <a16:creationId xmlns:a16="http://schemas.microsoft.com/office/drawing/2014/main" id="{B8291117-35BB-C764-514F-EF038B92806C}"/>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5"/>
                <a:stretch>
                  <a:fillRect t="-192683" b="-290244"/>
                </a:stretch>
              </a:blipFill>
            </p:spPr>
            <p:txBody>
              <a:bodyPr/>
              <a:lstStyle/>
              <a:p>
                <a:r>
                  <a:rPr lang="en-US">
                    <a:noFill/>
                  </a:rPr>
                  <a:t> </a:t>
                </a:r>
              </a:p>
            </p:txBody>
          </p:sp>
        </mc:Fallback>
      </mc:AlternateContent>
    </p:spTree>
    <p:extLst>
      <p:ext uri="{BB962C8B-B14F-4D97-AF65-F5344CB8AC3E}">
        <p14:creationId xmlns:p14="http://schemas.microsoft.com/office/powerpoint/2010/main" val="47048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9" grpId="0"/>
      <p:bldP spid="40" grpId="0"/>
      <p:bldP spid="41" grpId="0"/>
      <p:bldP spid="42" grpId="0"/>
      <p:bldP spid="43" grpId="0"/>
      <p:bldP spid="46" grpId="0"/>
      <p:bldP spid="48" grpId="0"/>
      <p:bldP spid="56" grpId="0"/>
      <p:bldP spid="58" grpId="0"/>
      <p:bldP spid="60" grpId="0" animBg="1"/>
      <p:bldP spid="2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84DE0-A7DB-761E-26B4-298FE5B10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816AE-C576-A75E-54A9-5473C28BD44E}"/>
              </a:ext>
            </a:extLst>
          </p:cNvPr>
          <p:cNvSpPr>
            <a:spLocks noGrp="1"/>
          </p:cNvSpPr>
          <p:nvPr>
            <p:ph type="title"/>
          </p:nvPr>
        </p:nvSpPr>
        <p:spPr/>
        <p:txBody>
          <a:bodyPr/>
          <a:lstStyle/>
          <a:p>
            <a:r>
              <a:rPr lang="en-US" dirty="0" err="1"/>
              <a:t>Vectorised</a:t>
            </a:r>
            <a:r>
              <a:rPr lang="en-US" dirty="0"/>
              <a:t>…</a:t>
            </a:r>
          </a:p>
        </p:txBody>
      </p:sp>
      <p:grpSp>
        <p:nvGrpSpPr>
          <p:cNvPr id="31" name="Group 30">
            <a:extLst>
              <a:ext uri="{FF2B5EF4-FFF2-40B4-BE49-F238E27FC236}">
                <a16:creationId xmlns:a16="http://schemas.microsoft.com/office/drawing/2014/main" id="{FFA8E577-33A2-204A-058E-2AE8C984AE03}"/>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FADD0A7F-49E9-7780-47FC-FBB0F7C8AECB}"/>
                </a:ext>
              </a:extLst>
            </p:cNvPr>
            <p:cNvGrpSpPr/>
            <p:nvPr/>
          </p:nvGrpSpPr>
          <p:grpSpPr>
            <a:xfrm>
              <a:off x="4862299" y="2225468"/>
              <a:ext cx="824949" cy="787677"/>
              <a:chOff x="2209365" y="3047006"/>
              <a:chExt cx="944218" cy="904460"/>
            </a:xfrm>
          </p:grpSpPr>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CADD5DFF-725D-31E5-73B4-1CA6FCA910D2}"/>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p:sp>
                <p:nvSpPr>
                  <p:cNvPr id="26" name="Oval 25">
                    <a:extLst>
                      <a:ext uri="{FF2B5EF4-FFF2-40B4-BE49-F238E27FC236}">
                        <a16:creationId xmlns:a16="http://schemas.microsoft.com/office/drawing/2014/main" id="{CADD5DFF-725D-31E5-73B4-1CA6FCA910D2}"/>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0012B34-B285-0024-2DF4-F0E3FF6DCF71}"/>
                      </a:ext>
                    </a:extLst>
                  </p:cNvPr>
                  <p:cNvSpPr txBox="1"/>
                  <p:nvPr/>
                </p:nvSpPr>
                <p:spPr>
                  <a:xfrm>
                    <a:off x="2357346" y="3193387"/>
                    <a:ext cx="709612" cy="61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a:latin typeface="Cambria Math" panose="02040503050406030204" pitchFamily="18" charset="0"/>
                                </a:rPr>
                              </m:ctrlPr>
                            </m:naryPr>
                            <m:sub/>
                            <m:sup/>
                            <m:e>
                              <m:sSup>
                                <m:sSupPr>
                                  <m:ctrlPr>
                                    <a:rPr lang="en-GB" sz="1200" i="1">
                                      <a:latin typeface="Cambria Math" panose="02040503050406030204" pitchFamily="18" charset="0"/>
                                    </a:rPr>
                                  </m:ctrlPr>
                                </m:sSupPr>
                                <m:e>
                                  <m:r>
                                    <a:rPr lang="en-GB" sz="1200" i="1">
                                      <a:latin typeface="Cambria Math" panose="02040503050406030204" pitchFamily="18" charset="0"/>
                                    </a:rPr>
                                    <m:t>𝑥</m:t>
                                  </m:r>
                                </m:e>
                                <m:sup>
                                  <m:r>
                                    <a:rPr lang="en-GB" sz="1200" i="1">
                                      <a:latin typeface="Cambria Math" panose="02040503050406030204" pitchFamily="18" charset="0"/>
                                    </a:rPr>
                                    <m:t>2</m:t>
                                  </m:r>
                                </m:sup>
                              </m:sSup>
                            </m:e>
                          </m:nary>
                        </m:oMath>
                      </m:oMathPara>
                    </a14:m>
                    <a:endParaRPr lang="en-US" sz="2000" dirty="0"/>
                  </a:p>
                </p:txBody>
              </p:sp>
            </mc:Choice>
            <mc:Fallback>
              <p:sp>
                <p:nvSpPr>
                  <p:cNvPr id="27" name="TextBox 26">
                    <a:extLst>
                      <a:ext uri="{FF2B5EF4-FFF2-40B4-BE49-F238E27FC236}">
                        <a16:creationId xmlns:a16="http://schemas.microsoft.com/office/drawing/2014/main" id="{A0012B34-B285-0024-2DF4-F0E3FF6DCF71}"/>
                      </a:ext>
                    </a:extLst>
                  </p:cNvPr>
                  <p:cNvSpPr txBox="1">
                    <a:spLocks noRot="1" noChangeAspect="1" noMove="1" noResize="1" noEditPoints="1" noAdjustHandles="1" noChangeArrowheads="1" noChangeShapeType="1" noTextEdit="1"/>
                  </p:cNvSpPr>
                  <p:nvPr/>
                </p:nvSpPr>
                <p:spPr>
                  <a:xfrm>
                    <a:off x="2357346" y="3193387"/>
                    <a:ext cx="709612" cy="619496"/>
                  </a:xfrm>
                  <a:prstGeom prst="rect">
                    <a:avLst/>
                  </a:prstGeom>
                  <a:blipFill>
                    <a:blip r:embed="rId4"/>
                    <a:stretch>
                      <a:fillRect l="-77551" t="-109091" r="-14286" b="-159091"/>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3B820AF3-888F-898C-5207-293A66AB423A}"/>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09E809F2-3CB3-CDB7-A151-67C220F70E13}"/>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09E809F2-3CB3-CDB7-A151-67C220F70E13}"/>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424F3E-4130-87E2-84E7-020C16D40CA1}"/>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2A424F3E-4130-87E2-84E7-020C16D40CA1}"/>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0DDAADDF-B7AE-56A6-29C9-49E4C5C8E965}"/>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81A4DCEF-987F-4627-E7FD-C6DDD461D8DA}"/>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F2B27FC5-9DDE-7400-1342-9B2C482E563B}"/>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CE6458E8-D329-BCAD-E1A9-426B324E9762}"/>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887446D-A8BA-4221-7770-29F3C793D91A}"/>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5887446D-A8BA-4221-7770-29F3C793D91A}"/>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DF725D-991E-4115-267D-D03E08BB0E1A}"/>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B6DF725D-991E-4115-267D-D03E08BB0E1A}"/>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B504D1E3-62C1-9C1D-C017-918E343733B4}"/>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301775EF-E110-E666-8774-D00910115466}"/>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7910413-57CC-8DAC-E2BB-32F8233060E1}"/>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FDCACF67-13FD-6D98-3B6C-DB7B40CD3E7C}"/>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3309E35A-4D28-F01B-A6BE-3D726E0A2005}"/>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67AE76-ACA4-1827-2047-36B2A7B2FFC6}"/>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4567AE76-ACA4-1827-2047-36B2A7B2FFC6}"/>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A160DDB-5345-2116-2C46-84E0C22554B2}"/>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5A160DDB-5345-2116-2C46-84E0C22554B2}"/>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5490E00-29C6-4505-A324-40520488A635}"/>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B5490E00-29C6-4505-A324-40520488A635}"/>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2CBDB3D-B3E9-8C7C-BD3B-783407225BE5}"/>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22CBDB3D-B3E9-8C7C-BD3B-783407225BE5}"/>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60E2BC-F6AF-BE5B-666B-CEC01EAE5096}"/>
                  </a:ext>
                </a:extLst>
              </p:cNvPr>
              <p:cNvSpPr txBox="1"/>
              <p:nvPr/>
            </p:nvSpPr>
            <p:spPr>
              <a:xfrm>
                <a:off x="641403" y="3387480"/>
                <a:ext cx="3054811" cy="761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r>
                        <a:rPr lang="en-GB" b="0" i="1" smtClean="0">
                          <a:latin typeface="Cambria Math" panose="02040503050406030204" pitchFamily="18" charset="0"/>
                        </a:rPr>
                        <m:t>=</m:t>
                      </m:r>
                      <m:r>
                        <a:rPr lang="en-GB" b="0" i="1" smtClean="0">
                          <a:latin typeface="Cambria Math" panose="02040503050406030204" pitchFamily="18" charset="0"/>
                        </a:rPr>
                        <m:t>𝑊</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1"/>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𝑊</m:t>
                                    </m:r>
                                  </m:e>
                                  <m:sub>
                                    <m:r>
                                      <m:rPr>
                                        <m:brk m:alnAt="7"/>
                                      </m:rPr>
                                      <a:rPr lang="en-GB" b="0" i="1" smtClean="0">
                                        <a:latin typeface="Cambria Math" panose="02040503050406030204" pitchFamily="18" charset="0"/>
                                      </a:rPr>
                                      <m:t>1</m:t>
                                    </m:r>
                                    <m:r>
                                      <a:rPr lang="en-GB" b="0" i="1" smtClean="0">
                                        <a:latin typeface="Cambria Math" panose="02040503050406030204" pitchFamily="18" charset="0"/>
                                      </a:rPr>
                                      <m:t>, </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𝑛</m:t>
                                    </m:r>
                                  </m:sub>
                                </m:sSub>
                              </m:e>
                            </m:mr>
                            <m:mr>
                              <m:e>
                                <m:r>
                                  <a:rPr lang="en-GB" b="0"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mr>
                          </m:m>
                        </m:e>
                      </m:d>
                    </m:oMath>
                  </m:oMathPara>
                </a14:m>
                <a:endParaRPr lang="en-US" dirty="0"/>
              </a:p>
            </p:txBody>
          </p:sp>
        </mc:Choice>
        <mc:Fallback xmlns="">
          <p:sp>
            <p:nvSpPr>
              <p:cNvPr id="36" name="TextBox 35">
                <a:extLst>
                  <a:ext uri="{FF2B5EF4-FFF2-40B4-BE49-F238E27FC236}">
                    <a16:creationId xmlns:a16="http://schemas.microsoft.com/office/drawing/2014/main" id="{FC60E2BC-F6AF-BE5B-666B-CEC01EAE5096}"/>
                  </a:ext>
                </a:extLst>
              </p:cNvPr>
              <p:cNvSpPr txBox="1">
                <a:spLocks noRot="1" noChangeAspect="1" noMove="1" noResize="1" noEditPoints="1" noAdjustHandles="1" noChangeArrowheads="1" noChangeShapeType="1" noTextEdit="1"/>
              </p:cNvSpPr>
              <p:nvPr/>
            </p:nvSpPr>
            <p:spPr>
              <a:xfrm>
                <a:off x="641403" y="3387480"/>
                <a:ext cx="3054811" cy="76117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0EB10-2C16-B86A-A1A7-9745DE22AFCD}"/>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1DD0EB10-2C16-B86A-A1A7-9745DE22AFCD}"/>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5"/>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15DD875-16CE-05C7-D8F9-0EF7ADC1288A}"/>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F15DD875-16CE-05C7-D8F9-0EF7ADC1288A}"/>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6"/>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4CF8F853-A27B-A742-B137-E3363DB9555B}"/>
              </a:ext>
            </a:extLst>
          </p:cNvPr>
          <p:cNvCxnSpPr/>
          <p:nvPr/>
        </p:nvCxnSpPr>
        <p:spPr>
          <a:xfrm flipV="1">
            <a:off x="3589545" y="3773577"/>
            <a:ext cx="910369"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CA63EDF1-A6A2-2537-2649-079D2178D7F6}"/>
                  </a:ext>
                </a:extLst>
              </p:cNvPr>
              <p:cNvSpPr txBox="1"/>
              <p:nvPr/>
            </p:nvSpPr>
            <p:spPr>
              <a:xfrm>
                <a:off x="4504223" y="3500470"/>
                <a:ext cx="1041567"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𝑘</m:t>
                          </m:r>
                          <m:r>
                            <a:rPr lang="en-GB" b="0" i="1" smtClean="0">
                              <a:solidFill>
                                <a:schemeClr val="tx2"/>
                              </a:solidFill>
                              <a:latin typeface="Cambria Math" panose="02040503050406030204" pitchFamily="18" charset="0"/>
                              <a:ea typeface="Cambria Math" panose="02040503050406030204" pitchFamily="18" charset="0"/>
                            </a:rPr>
                            <m:t>, </m:t>
                          </m:r>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48" name="TextBox 47">
                <a:extLst>
                  <a:ext uri="{FF2B5EF4-FFF2-40B4-BE49-F238E27FC236}">
                    <a16:creationId xmlns:a16="http://schemas.microsoft.com/office/drawing/2014/main" id="{CA63EDF1-A6A2-2537-2649-079D2178D7F6}"/>
                  </a:ext>
                </a:extLst>
              </p:cNvPr>
              <p:cNvSpPr txBox="1">
                <a:spLocks noRot="1" noChangeAspect="1" noMove="1" noResize="1" noEditPoints="1" noAdjustHandles="1" noChangeArrowheads="1" noChangeShapeType="1" noTextEdit="1"/>
              </p:cNvSpPr>
              <p:nvPr/>
            </p:nvSpPr>
            <p:spPr>
              <a:xfrm>
                <a:off x="4504223" y="3500470"/>
                <a:ext cx="1041567" cy="52238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DFCCDAF4-30ED-E800-85F5-6B44C8675E4D}"/>
                  </a:ext>
                </a:extLst>
              </p:cNvPr>
              <p:cNvSpPr txBox="1"/>
              <p:nvPr/>
            </p:nvSpPr>
            <p:spPr>
              <a:xfrm>
                <a:off x="5025006" y="4173084"/>
                <a:ext cx="1674176"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𝑑</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den>
                          </m:f>
                          <m:f>
                            <m:fPr>
                              <m:ctrlPr>
                                <a:rPr lang="en-GB" b="0" i="1" smtClean="0">
                                  <a:solidFill>
                                    <a:schemeClr val="tx2"/>
                                  </a:solidFill>
                                  <a:latin typeface="Cambria Math" panose="02040503050406030204" pitchFamily="18" charset="0"/>
                                  <a:ea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𝑥</m:t>
                                  </m:r>
                                </m:e>
                                <m:sub>
                                  <m:r>
                                    <a:rPr lang="en-GB" b="0" i="1" smtClean="0">
                                      <a:solidFill>
                                        <a:schemeClr val="tx2"/>
                                      </a:solidFill>
                                      <a:latin typeface="Cambria Math" panose="02040503050406030204" pitchFamily="18" charset="0"/>
                                      <a:ea typeface="Cambria Math" panose="02040503050406030204" pitchFamily="18" charset="0"/>
                                    </a:rPr>
                                    <m:t>𝑖</m:t>
                                  </m:r>
                                </m:sub>
                              </m:sSub>
                            </m:den>
                          </m:f>
                        </m:e>
                      </m:nary>
                    </m:oMath>
                  </m:oMathPara>
                </a14:m>
                <a:endParaRPr lang="en-US" dirty="0">
                  <a:solidFill>
                    <a:schemeClr val="tx2"/>
                  </a:solidFill>
                </a:endParaRPr>
              </a:p>
            </p:txBody>
          </p:sp>
        </mc:Choice>
        <mc:Fallback>
          <p:sp>
            <p:nvSpPr>
              <p:cNvPr id="56" name="TextBox 55">
                <a:extLst>
                  <a:ext uri="{FF2B5EF4-FFF2-40B4-BE49-F238E27FC236}">
                    <a16:creationId xmlns:a16="http://schemas.microsoft.com/office/drawing/2014/main" id="{DFCCDAF4-30ED-E800-85F5-6B44C8675E4D}"/>
                  </a:ext>
                </a:extLst>
              </p:cNvPr>
              <p:cNvSpPr txBox="1">
                <a:spLocks noRot="1" noChangeAspect="1" noMove="1" noResize="1" noEditPoints="1" noAdjustHandles="1" noChangeArrowheads="1" noChangeShapeType="1" noTextEdit="1"/>
              </p:cNvSpPr>
              <p:nvPr/>
            </p:nvSpPr>
            <p:spPr>
              <a:xfrm>
                <a:off x="5025006" y="4173084"/>
                <a:ext cx="1674176" cy="522387"/>
              </a:xfrm>
              <a:prstGeom prst="rect">
                <a:avLst/>
              </a:prstGeom>
              <a:blipFill>
                <a:blip r:embed="rId18"/>
                <a:stretch>
                  <a:fillRect l="-4511" t="-140476" b="-2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2601ED6-CD4E-2B8B-BADD-52BE52DEE35B}"/>
                  </a:ext>
                </a:extLst>
              </p:cNvPr>
              <p:cNvSpPr txBox="1"/>
              <p:nvPr/>
            </p:nvSpPr>
            <p:spPr>
              <a:xfrm>
                <a:off x="6525987" y="4192481"/>
                <a:ext cx="1557203" cy="4764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solidFill>
                          <a:latin typeface="Cambria Math" panose="02040503050406030204" pitchFamily="18" charset="0"/>
                          <a:ea typeface="Cambria Math" panose="02040503050406030204" pitchFamily="18" charset="0"/>
                        </a:rPr>
                        <m:t>=</m:t>
                      </m:r>
                      <m:nary>
                        <m:naryPr>
                          <m:chr m:val="∑"/>
                          <m:limLoc m:val="subSup"/>
                          <m:supHide m:val="on"/>
                          <m:ctrlPr>
                            <a:rPr lang="en-GB" b="0" i="1" smtClean="0">
                              <a:solidFill>
                                <a:schemeClr val="tx2"/>
                              </a:solidFill>
                              <a:latin typeface="Cambria Math" panose="02040503050406030204" pitchFamily="18" charset="0"/>
                              <a:ea typeface="Cambria Math" panose="02040503050406030204" pitchFamily="18" charset="0"/>
                            </a:rPr>
                          </m:ctrlPr>
                        </m:naryPr>
                        <m:sub>
                          <m:r>
                            <m:rPr>
                              <m:brk m:alnAt="9"/>
                            </m:rPr>
                            <a:rPr lang="en-GB" b="0" i="1" smtClean="0">
                              <a:solidFill>
                                <a:schemeClr val="tx2"/>
                              </a:solidFill>
                              <a:latin typeface="Cambria Math" panose="02040503050406030204" pitchFamily="18" charset="0"/>
                              <a:ea typeface="Cambria Math" panose="02040503050406030204" pitchFamily="18" charset="0"/>
                            </a:rPr>
                            <m:t>𝑘</m:t>
                          </m:r>
                        </m:sub>
                        <m:sup/>
                        <m:e>
                          <m:d>
                            <m:dPr>
                              <m:ctrlPr>
                                <a:rPr lang="en-GB" b="0" i="1" smtClean="0">
                                  <a:solidFill>
                                    <a:schemeClr val="tx2"/>
                                  </a:solidFill>
                                  <a:latin typeface="Cambria Math" panose="02040503050406030204" pitchFamily="18" charset="0"/>
                                  <a:ea typeface="Cambria Math" panose="02040503050406030204" pitchFamily="18" charset="0"/>
                                </a:rPr>
                              </m:ctrlPr>
                            </m:dPr>
                            <m:e>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𝑘</m:t>
                                  </m:r>
                                </m:sub>
                              </m:sSub>
                            </m:e>
                          </m:d>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𝑊</m:t>
                              </m:r>
                            </m:e>
                            <m:sub>
                              <m:r>
                                <a:rPr lang="en-GB" b="0" i="1" smtClean="0">
                                  <a:solidFill>
                                    <a:schemeClr val="tx2"/>
                                  </a:solidFill>
                                  <a:latin typeface="Cambria Math" panose="02040503050406030204" pitchFamily="18" charset="0"/>
                                  <a:ea typeface="Cambria Math" panose="02040503050406030204" pitchFamily="18" charset="0"/>
                                </a:rPr>
                                <m:t>𝑘</m:t>
                              </m:r>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𝑖</m:t>
                              </m:r>
                            </m:sub>
                          </m:sSub>
                          <m:r>
                            <a:rPr lang="en-GB" b="0" i="1" smtClean="0">
                              <a:solidFill>
                                <a:schemeClr val="tx2"/>
                              </a:solidFill>
                              <a:latin typeface="Cambria Math" panose="02040503050406030204" pitchFamily="18" charset="0"/>
                              <a:ea typeface="Cambria Math" panose="02040503050406030204" pitchFamily="18" charset="0"/>
                            </a:rPr>
                            <m:t> </m:t>
                          </m:r>
                        </m:e>
                      </m:nary>
                    </m:oMath>
                  </m:oMathPara>
                </a14:m>
                <a:endParaRPr lang="en-US" dirty="0">
                  <a:solidFill>
                    <a:schemeClr val="tx2"/>
                  </a:solidFill>
                </a:endParaRPr>
              </a:p>
            </p:txBody>
          </p:sp>
        </mc:Choice>
        <mc:Fallback>
          <p:sp>
            <p:nvSpPr>
              <p:cNvPr id="58" name="TextBox 57">
                <a:extLst>
                  <a:ext uri="{FF2B5EF4-FFF2-40B4-BE49-F238E27FC236}">
                    <a16:creationId xmlns:a16="http://schemas.microsoft.com/office/drawing/2014/main" id="{92601ED6-CD4E-2B8B-BADD-52BE52DEE35B}"/>
                  </a:ext>
                </a:extLst>
              </p:cNvPr>
              <p:cNvSpPr txBox="1">
                <a:spLocks noRot="1" noChangeAspect="1" noMove="1" noResize="1" noEditPoints="1" noAdjustHandles="1" noChangeArrowheads="1" noChangeShapeType="1" noTextEdit="1"/>
              </p:cNvSpPr>
              <p:nvPr/>
            </p:nvSpPr>
            <p:spPr>
              <a:xfrm>
                <a:off x="6525987" y="4192481"/>
                <a:ext cx="1557203" cy="476412"/>
              </a:xfrm>
              <a:prstGeom prst="rect">
                <a:avLst/>
              </a:prstGeom>
              <a:blipFill>
                <a:blip r:embed="rId19"/>
                <a:stretch>
                  <a:fillRect l="-22764" t="-163158" b="-23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B121449-10B0-5D9D-ABD1-8D54A8D42F8F}"/>
                  </a:ext>
                </a:extLst>
              </p:cNvPr>
              <p:cNvSpPr txBox="1"/>
              <p:nvPr/>
            </p:nvSpPr>
            <p:spPr>
              <a:xfrm>
                <a:off x="6362368" y="1164069"/>
                <a:ext cx="2534020" cy="523220"/>
              </a:xfrm>
              <a:prstGeom prst="rect">
                <a:avLst/>
              </a:prstGeom>
              <a:solidFill>
                <a:schemeClr val="tx2">
                  <a:lumMod val="20000"/>
                  <a:lumOff val="80000"/>
                </a:schemeClr>
              </a:solidFill>
              <a:ln w="38100">
                <a:solidFill>
                  <a:schemeClr val="tx2"/>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m:rPr>
                              <m:sty m:val="p"/>
                            </m:rPr>
                            <a:rPr lang="en-US" sz="280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𝑥</m:t>
                          </m:r>
                        </m:sub>
                      </m:sSub>
                      <m:r>
                        <a:rPr lang="en-GB" sz="2800" b="0" i="1" smtClean="0">
                          <a:latin typeface="Cambria Math" panose="02040503050406030204" pitchFamily="18" charset="0"/>
                          <a:ea typeface="Cambria Math" panose="02040503050406030204" pitchFamily="18" charset="0"/>
                        </a:rPr>
                        <m:t>𝑓</m:t>
                      </m:r>
                      <m:r>
                        <a:rPr lang="en-GB" sz="2800" b="0" i="1" smtClean="0">
                          <a:latin typeface="Cambria Math" panose="02040503050406030204" pitchFamily="18" charset="0"/>
                          <a:ea typeface="Cambria Math" panose="02040503050406030204" pitchFamily="18" charset="0"/>
                        </a:rPr>
                        <m:t>=</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𝑊</m:t>
                          </m:r>
                        </m:e>
                        <m:sup>
                          <m:r>
                            <a:rPr lang="en-GB" sz="2800" b="0" i="1" smtClean="0">
                              <a:latin typeface="Cambria Math" panose="02040503050406030204" pitchFamily="18" charset="0"/>
                              <a:ea typeface="Cambria Math" panose="02040503050406030204" pitchFamily="18" charset="0"/>
                            </a:rPr>
                            <m:t>𝑇</m:t>
                          </m:r>
                        </m:sup>
                      </m:sSup>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𝑞</m:t>
                      </m:r>
                    </m:oMath>
                  </m:oMathPara>
                </a14:m>
                <a:endParaRPr lang="en-US" sz="2800" dirty="0"/>
              </a:p>
            </p:txBody>
          </p:sp>
        </mc:Choice>
        <mc:Fallback>
          <p:sp>
            <p:nvSpPr>
              <p:cNvPr id="5" name="TextBox 4">
                <a:extLst>
                  <a:ext uri="{FF2B5EF4-FFF2-40B4-BE49-F238E27FC236}">
                    <a16:creationId xmlns:a16="http://schemas.microsoft.com/office/drawing/2014/main" id="{0B121449-10B0-5D9D-ABD1-8D54A8D42F8F}"/>
                  </a:ext>
                </a:extLst>
              </p:cNvPr>
              <p:cNvSpPr txBox="1">
                <a:spLocks noRot="1" noChangeAspect="1" noMove="1" noResize="1" noEditPoints="1" noAdjustHandles="1" noChangeArrowheads="1" noChangeShapeType="1" noTextEdit="1"/>
              </p:cNvSpPr>
              <p:nvPr/>
            </p:nvSpPr>
            <p:spPr>
              <a:xfrm>
                <a:off x="6362368" y="1164069"/>
                <a:ext cx="2534020" cy="523220"/>
              </a:xfrm>
              <a:prstGeom prst="rect">
                <a:avLst/>
              </a:prstGeom>
              <a:blipFill>
                <a:blip r:embed="rId20"/>
                <a:stretch>
                  <a:fillRect b="-15556"/>
                </a:stretch>
              </a:blipFill>
              <a:ln w="38100">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5F03983-A765-582A-8E1D-CFFC11CBB7A6}"/>
                  </a:ext>
                </a:extLst>
              </p:cNvPr>
              <p:cNvSpPr txBox="1"/>
              <p:nvPr/>
            </p:nvSpPr>
            <p:spPr>
              <a:xfrm>
                <a:off x="439465" y="1751162"/>
                <a:ext cx="1197627" cy="4873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0</m:t>
                                </m:r>
                                <m:r>
                                  <a:rPr lang="en-GB" b="0" i="1" smtClean="0">
                                    <a:solidFill>
                                      <a:schemeClr val="tx2"/>
                                    </a:solidFill>
                                    <a:latin typeface="Cambria Math" panose="02040503050406030204" pitchFamily="18" charset="0"/>
                                  </a:rPr>
                                  <m:t>.236</m:t>
                                </m:r>
                              </m:e>
                            </m:mr>
                            <m:mr>
                              <m:e>
                                <m:r>
                                  <a:rPr lang="en-GB" b="0" i="1" smtClean="0">
                                    <a:solidFill>
                                      <a:schemeClr val="tx2"/>
                                    </a:solidFill>
                                    <a:latin typeface="Cambria Math" panose="02040503050406030204" pitchFamily="18" charset="0"/>
                                  </a:rPr>
                                  <m:t>0.316</m:t>
                                </m:r>
                              </m:e>
                            </m:mr>
                          </m:m>
                        </m:e>
                      </m:d>
                    </m:oMath>
                  </m:oMathPara>
                </a14:m>
                <a:endParaRPr lang="en-US" dirty="0">
                  <a:solidFill>
                    <a:schemeClr val="tx2"/>
                  </a:solidFill>
                </a:endParaRPr>
              </a:p>
            </p:txBody>
          </p:sp>
        </mc:Choice>
        <mc:Fallback>
          <p:sp>
            <p:nvSpPr>
              <p:cNvPr id="8" name="TextBox 7">
                <a:extLst>
                  <a:ext uri="{FF2B5EF4-FFF2-40B4-BE49-F238E27FC236}">
                    <a16:creationId xmlns:a16="http://schemas.microsoft.com/office/drawing/2014/main" id="{C5F03983-A765-582A-8E1D-CFFC11CBB7A6}"/>
                  </a:ext>
                </a:extLst>
              </p:cNvPr>
              <p:cNvSpPr txBox="1">
                <a:spLocks noRot="1" noChangeAspect="1" noMove="1" noResize="1" noEditPoints="1" noAdjustHandles="1" noChangeArrowheads="1" noChangeShapeType="1" noTextEdit="1"/>
              </p:cNvSpPr>
              <p:nvPr/>
            </p:nvSpPr>
            <p:spPr>
              <a:xfrm>
                <a:off x="439465" y="1751162"/>
                <a:ext cx="1197627" cy="487378"/>
              </a:xfrm>
              <a:prstGeom prst="rect">
                <a:avLst/>
              </a:prstGeom>
              <a:blipFill>
                <a:blip r:embed="rId21"/>
                <a:stretch>
                  <a:fillRect b="-5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0C7A944-4686-45FF-E7AA-47ECBB9D8917}"/>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0B4E99A-5476-24B3-0084-FDC8F2C66BA6}"/>
                  </a:ext>
                </a:extLst>
              </p:cNvPr>
              <p:cNvSpPr txBox="1"/>
              <p:nvPr/>
            </p:nvSpPr>
            <p:spPr>
              <a:xfrm>
                <a:off x="6321371" y="2684912"/>
                <a:ext cx="983218" cy="523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12" name="TextBox 11">
                <a:extLst>
                  <a:ext uri="{FF2B5EF4-FFF2-40B4-BE49-F238E27FC236}">
                    <a16:creationId xmlns:a16="http://schemas.microsoft.com/office/drawing/2014/main" id="{E0B4E99A-5476-24B3-0084-FDC8F2C66BA6}"/>
                  </a:ext>
                </a:extLst>
              </p:cNvPr>
              <p:cNvSpPr txBox="1">
                <a:spLocks noRot="1" noChangeAspect="1" noMove="1" noResize="1" noEditPoints="1" noAdjustHandles="1" noChangeArrowheads="1" noChangeShapeType="1" noTextEdit="1"/>
              </p:cNvSpPr>
              <p:nvPr/>
            </p:nvSpPr>
            <p:spPr>
              <a:xfrm>
                <a:off x="6321371" y="2684912"/>
                <a:ext cx="983218" cy="523157"/>
              </a:xfrm>
              <a:prstGeom prst="rect">
                <a:avLst/>
              </a:prstGeom>
              <a:blipFill>
                <a:blip r:embed="rId22"/>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67505510-CC21-BA78-0D8B-F8723E2DEBD7}"/>
                  </a:ext>
                </a:extLst>
              </p:cNvPr>
              <p:cNvSpPr txBox="1">
                <a:spLocks/>
              </p:cNvSpPr>
              <p:nvPr/>
            </p:nvSpPr>
            <p:spPr>
              <a:xfrm>
                <a:off x="3427745" y="481267"/>
                <a:ext cx="3050152" cy="5092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𝑓</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i="1">
                              <a:latin typeface="Cambria Math" panose="02040503050406030204" pitchFamily="18" charset="0"/>
                            </a:rPr>
                            <m:t>,</m:t>
                          </m:r>
                          <m:r>
                            <a:rPr lang="en-GB" sz="1800" i="1" smtClean="0">
                              <a:latin typeface="Cambria Math" panose="02040503050406030204" pitchFamily="18" charset="0"/>
                            </a:rPr>
                            <m:t>𝑊</m:t>
                          </m:r>
                        </m:e>
                      </m:d>
                      <m:r>
                        <a:rPr lang="en-GB" sz="1800" i="1" smtClean="0">
                          <a:latin typeface="Cambria Math" panose="02040503050406030204" pitchFamily="18" charset="0"/>
                        </a:rPr>
                        <m:t>=</m:t>
                      </m:r>
                      <m:nary>
                        <m:naryPr>
                          <m:chr m:val="∑"/>
                          <m:limLoc m:val="subSup"/>
                          <m:ctrlPr>
                            <a:rPr lang="en-GB" sz="1800" i="1" smtClean="0">
                              <a:latin typeface="Cambria Math" panose="02040503050406030204" pitchFamily="18" charset="0"/>
                            </a:rPr>
                          </m:ctrlPr>
                        </m:naryPr>
                        <m:sub>
                          <m:r>
                            <m:rPr>
                              <m:brk m:alnAt="25"/>
                            </m:rPr>
                            <a:rPr lang="en-GB" sz="1800" b="0" i="1" smtClean="0">
                              <a:latin typeface="Cambria Math" panose="02040503050406030204" pitchFamily="18" charset="0"/>
                            </a:rPr>
                            <m:t>𝑖</m:t>
                          </m:r>
                          <m:r>
                            <a:rPr lang="en-GB" sz="1800" b="0" i="1" smtClean="0">
                              <a:latin typeface="Cambria Math" panose="02040503050406030204" pitchFamily="18" charset="0"/>
                            </a:rPr>
                            <m:t>=1</m:t>
                          </m:r>
                        </m:sub>
                        <m:sup>
                          <m:r>
                            <a:rPr lang="en-GB" sz="1800" b="0" i="1" smtClean="0">
                              <a:latin typeface="Cambria Math" panose="02040503050406030204" pitchFamily="18" charset="0"/>
                            </a:rPr>
                            <m:t>𝑛</m:t>
                          </m:r>
                        </m:sup>
                        <m:e>
                          <m:sSubSup>
                            <m:sSubSupPr>
                              <m:ctrlPr>
                                <a:rPr lang="en-GB" sz="1800" b="0" i="1" smtClean="0">
                                  <a:latin typeface="Cambria Math" panose="02040503050406030204" pitchFamily="18" charset="0"/>
                                </a:rPr>
                              </m:ctrlPr>
                            </m:sSubSupPr>
                            <m:e>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𝑊</m:t>
                                  </m:r>
                                  <m:r>
                                    <a:rPr lang="en-GB" sz="1800" b="0" i="1" smtClean="0">
                                      <a:latin typeface="Cambria Math" panose="02040503050406030204" pitchFamily="18" charset="0"/>
                                    </a:rPr>
                                    <m:t>⋅</m:t>
                                  </m:r>
                                  <m:r>
                                    <a:rPr lang="en-GB" sz="1800" b="0" i="1" smtClean="0">
                                      <a:latin typeface="Cambria Math" panose="02040503050406030204" pitchFamily="18" charset="0"/>
                                    </a:rPr>
                                    <m:t>𝑥</m:t>
                                  </m:r>
                                </m:e>
                              </m:d>
                            </m:e>
                            <m:sub>
                              <m:r>
                                <a:rPr lang="en-GB" sz="1800" b="0" i="1" smtClean="0">
                                  <a:latin typeface="Cambria Math" panose="02040503050406030204" pitchFamily="18" charset="0"/>
                                </a:rPr>
                                <m:t>𝑖</m:t>
                              </m:r>
                            </m:sub>
                            <m:sup>
                              <m:r>
                                <a:rPr lang="en-GB" sz="1800" b="0" i="1" smtClean="0">
                                  <a:latin typeface="Cambria Math" panose="02040503050406030204" pitchFamily="18" charset="0"/>
                                </a:rPr>
                                <m:t>2</m:t>
                              </m:r>
                            </m:sup>
                          </m:sSubSup>
                        </m:e>
                      </m:nary>
                    </m:oMath>
                  </m:oMathPara>
                </a14:m>
                <a:endParaRPr lang="en-US" sz="1600" dirty="0"/>
              </a:p>
            </p:txBody>
          </p:sp>
        </mc:Choice>
        <mc:Fallback>
          <p:sp>
            <p:nvSpPr>
              <p:cNvPr id="14" name="Content Placeholder 2">
                <a:extLst>
                  <a:ext uri="{FF2B5EF4-FFF2-40B4-BE49-F238E27FC236}">
                    <a16:creationId xmlns:a16="http://schemas.microsoft.com/office/drawing/2014/main" id="{67505510-CC21-BA78-0D8B-F8723E2DEBD7}"/>
                  </a:ext>
                </a:extLst>
              </p:cNvPr>
              <p:cNvSpPr txBox="1">
                <a:spLocks noRot="1" noChangeAspect="1" noMove="1" noResize="1" noEditPoints="1" noAdjustHandles="1" noChangeArrowheads="1" noChangeShapeType="1" noTextEdit="1"/>
              </p:cNvSpPr>
              <p:nvPr/>
            </p:nvSpPr>
            <p:spPr>
              <a:xfrm>
                <a:off x="3427745" y="481267"/>
                <a:ext cx="3050152" cy="509277"/>
              </a:xfrm>
              <a:prstGeom prst="rect">
                <a:avLst/>
              </a:prstGeom>
              <a:blipFill>
                <a:blip r:embed="rId23"/>
                <a:stretch>
                  <a:fillRect t="-192683" b="-2902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72D9AD6-03A0-23F7-3492-767E0F069459}"/>
                  </a:ext>
                </a:extLst>
              </p:cNvPr>
              <p:cNvSpPr txBox="1"/>
              <p:nvPr/>
            </p:nvSpPr>
            <p:spPr>
              <a:xfrm>
                <a:off x="696548" y="4173084"/>
                <a:ext cx="2731197" cy="51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𝑞</m:t>
                          </m:r>
                        </m:e>
                      </m:d>
                      <m:r>
                        <a:rPr lang="en-GB" b="0" i="1" smtClean="0">
                          <a:latin typeface="Cambria Math" panose="02040503050406030204" pitchFamily="18" charset="0"/>
                        </a:rPr>
                        <m:t>=</m:t>
                      </m:r>
                      <m:nary>
                        <m:naryPr>
                          <m:chr m:val="∑"/>
                          <m:limLoc m:val="subSup"/>
                          <m:ctrlPr>
                            <a:rPr lang="en-GB" sz="1400" i="1">
                              <a:latin typeface="Cambria Math" panose="02040503050406030204" pitchFamily="18" charset="0"/>
                            </a:rPr>
                          </m:ctrlPr>
                        </m:naryPr>
                        <m:sub>
                          <m:r>
                            <m:rPr>
                              <m:brk m:alnAt="25"/>
                            </m:rPr>
                            <a:rPr lang="en-GB" sz="1400" i="1">
                              <a:latin typeface="Cambria Math" panose="02040503050406030204" pitchFamily="18" charset="0"/>
                            </a:rPr>
                            <m:t>𝑖</m:t>
                          </m:r>
                          <m:r>
                            <a:rPr lang="en-GB" sz="1400" i="1">
                              <a:latin typeface="Cambria Math" panose="02040503050406030204" pitchFamily="18" charset="0"/>
                            </a:rPr>
                            <m:t>=1</m:t>
                          </m:r>
                        </m:sub>
                        <m:sup>
                          <m:r>
                            <a:rPr lang="en-GB" sz="1400" i="1">
                              <a:latin typeface="Cambria Math" panose="02040503050406030204" pitchFamily="18" charset="0"/>
                            </a:rPr>
                            <m:t>𝑛</m:t>
                          </m:r>
                        </m:sup>
                        <m:e>
                          <m:sSubSup>
                            <m:sSubSupPr>
                              <m:ctrlPr>
                                <a:rPr lang="en-GB" sz="1400" i="1">
                                  <a:latin typeface="Cambria Math" panose="02040503050406030204" pitchFamily="18" charset="0"/>
                                </a:rPr>
                              </m:ctrlPr>
                            </m:sSubSupPr>
                            <m:e>
                              <m:d>
                                <m:dPr>
                                  <m:ctrlPr>
                                    <a:rPr lang="en-GB" sz="1400" i="1">
                                      <a:latin typeface="Cambria Math" panose="02040503050406030204" pitchFamily="18" charset="0"/>
                                    </a:rPr>
                                  </m:ctrlPr>
                                </m:dPr>
                                <m:e>
                                  <m:r>
                                    <a:rPr lang="en-GB" sz="1400" b="0" i="1" smtClean="0">
                                      <a:latin typeface="Cambria Math" panose="02040503050406030204" pitchFamily="18" charset="0"/>
                                    </a:rPr>
                                    <m:t>𝑞</m:t>
                                  </m:r>
                                </m:e>
                              </m:d>
                            </m:e>
                            <m:sub>
                              <m:r>
                                <a:rPr lang="en-GB" sz="1400" i="1">
                                  <a:latin typeface="Cambria Math" panose="02040503050406030204" pitchFamily="18" charset="0"/>
                                </a:rPr>
                                <m:t>𝑖</m:t>
                              </m:r>
                            </m:sub>
                            <m:sup>
                              <m:r>
                                <a:rPr lang="en-GB" sz="1400" i="1">
                                  <a:latin typeface="Cambria Math" panose="02040503050406030204" pitchFamily="18" charset="0"/>
                                </a:rPr>
                                <m:t>2</m:t>
                              </m:r>
                            </m:sup>
                          </m:sSubSup>
                        </m:e>
                      </m:nary>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1</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𝑞</m:t>
                          </m:r>
                        </m:e>
                        <m:sub>
                          <m:r>
                            <a:rPr lang="en-GB" b="0" i="1" smtClean="0">
                              <a:latin typeface="Cambria Math" panose="02040503050406030204" pitchFamily="18" charset="0"/>
                            </a:rPr>
                            <m:t>𝑛</m:t>
                          </m:r>
                        </m:sub>
                        <m:sup>
                          <m:r>
                            <a:rPr lang="en-GB" b="0" i="1" smtClean="0">
                              <a:latin typeface="Cambria Math" panose="02040503050406030204" pitchFamily="18" charset="0"/>
                            </a:rPr>
                            <m:t>2</m:t>
                          </m:r>
                        </m:sup>
                      </m:sSubSup>
                    </m:oMath>
                  </m:oMathPara>
                </a14:m>
                <a:endParaRPr lang="en-US" dirty="0"/>
              </a:p>
            </p:txBody>
          </p:sp>
        </mc:Choice>
        <mc:Fallback>
          <p:sp>
            <p:nvSpPr>
              <p:cNvPr id="15" name="TextBox 14">
                <a:extLst>
                  <a:ext uri="{FF2B5EF4-FFF2-40B4-BE49-F238E27FC236}">
                    <a16:creationId xmlns:a16="http://schemas.microsoft.com/office/drawing/2014/main" id="{972D9AD6-03A0-23F7-3492-767E0F069459}"/>
                  </a:ext>
                </a:extLst>
              </p:cNvPr>
              <p:cNvSpPr txBox="1">
                <a:spLocks noRot="1" noChangeAspect="1" noMove="1" noResize="1" noEditPoints="1" noAdjustHandles="1" noChangeArrowheads="1" noChangeShapeType="1" noTextEdit="1"/>
              </p:cNvSpPr>
              <p:nvPr/>
            </p:nvSpPr>
            <p:spPr>
              <a:xfrm>
                <a:off x="696548" y="4173084"/>
                <a:ext cx="2731197" cy="515206"/>
              </a:xfrm>
              <a:prstGeom prst="rect">
                <a:avLst/>
              </a:prstGeom>
              <a:blipFill>
                <a:blip r:embed="rId24"/>
                <a:stretch>
                  <a:fillRect t="-140476" b="-2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6D25448-B1B7-DC80-D63A-0DAFA6B88C41}"/>
                  </a:ext>
                </a:extLst>
              </p:cNvPr>
              <p:cNvSpPr txBox="1"/>
              <p:nvPr/>
            </p:nvSpPr>
            <p:spPr>
              <a:xfrm>
                <a:off x="3688706" y="4173893"/>
                <a:ext cx="947439" cy="522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den>
                      </m:f>
                      <m:r>
                        <a:rPr lang="en-GB" b="0" i="1" smtClean="0">
                          <a:solidFill>
                            <a:schemeClr val="tx2"/>
                          </a:solidFill>
                          <a:latin typeface="Cambria Math" panose="02040503050406030204" pitchFamily="18" charset="0"/>
                          <a:ea typeface="Cambria Math" panose="02040503050406030204" pitchFamily="18" charset="0"/>
                        </a:rPr>
                        <m:t>=2</m:t>
                      </m:r>
                      <m:sSub>
                        <m:sSubPr>
                          <m:ctrlPr>
                            <a:rPr lang="en-GB" b="0" i="1" smtClean="0">
                              <a:solidFill>
                                <a:schemeClr val="tx2"/>
                              </a:solidFill>
                              <a:latin typeface="Cambria Math" panose="02040503050406030204" pitchFamily="18" charset="0"/>
                              <a:ea typeface="Cambria Math" panose="02040503050406030204" pitchFamily="18" charset="0"/>
                            </a:rPr>
                          </m:ctrlPr>
                        </m:sSubPr>
                        <m:e>
                          <m:r>
                            <a:rPr lang="en-GB" b="0" i="1" smtClean="0">
                              <a:solidFill>
                                <a:schemeClr val="tx2"/>
                              </a:solidFill>
                              <a:latin typeface="Cambria Math" panose="02040503050406030204" pitchFamily="18" charset="0"/>
                              <a:ea typeface="Cambria Math" panose="02040503050406030204" pitchFamily="18" charset="0"/>
                            </a:rPr>
                            <m:t>𝑞</m:t>
                          </m:r>
                        </m:e>
                        <m:sub>
                          <m:r>
                            <a:rPr lang="en-GB" b="0" i="1" smtClean="0">
                              <a:solidFill>
                                <a:schemeClr val="tx2"/>
                              </a:solidFill>
                              <a:latin typeface="Cambria Math" panose="02040503050406030204" pitchFamily="18" charset="0"/>
                              <a:ea typeface="Cambria Math" panose="02040503050406030204" pitchFamily="18" charset="0"/>
                            </a:rPr>
                            <m:t>𝑖</m:t>
                          </m:r>
                        </m:sub>
                      </m:sSub>
                    </m:oMath>
                  </m:oMathPara>
                </a14:m>
                <a:endParaRPr lang="en-US" dirty="0">
                  <a:solidFill>
                    <a:schemeClr val="tx2"/>
                  </a:solidFill>
                </a:endParaRPr>
              </a:p>
            </p:txBody>
          </p:sp>
        </mc:Choice>
        <mc:Fallback>
          <p:sp>
            <p:nvSpPr>
              <p:cNvPr id="29" name="TextBox 28">
                <a:extLst>
                  <a:ext uri="{FF2B5EF4-FFF2-40B4-BE49-F238E27FC236}">
                    <a16:creationId xmlns:a16="http://schemas.microsoft.com/office/drawing/2014/main" id="{66D25448-B1B7-DC80-D63A-0DAFA6B88C41}"/>
                  </a:ext>
                </a:extLst>
              </p:cNvPr>
              <p:cNvSpPr txBox="1">
                <a:spLocks noRot="1" noChangeAspect="1" noMove="1" noResize="1" noEditPoints="1" noAdjustHandles="1" noChangeArrowheads="1" noChangeShapeType="1" noTextEdit="1"/>
              </p:cNvSpPr>
              <p:nvPr/>
            </p:nvSpPr>
            <p:spPr>
              <a:xfrm>
                <a:off x="3688706" y="4173893"/>
                <a:ext cx="947439" cy="522387"/>
              </a:xfrm>
              <a:prstGeom prst="rect">
                <a:avLst/>
              </a:prstGeom>
              <a:blipFill>
                <a:blip r:embed="rId25"/>
                <a:stretch>
                  <a:fillRect b="-4762"/>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1B00D1F-6EE6-F41A-185E-22C2E6E5909D}"/>
              </a:ext>
            </a:extLst>
          </p:cNvPr>
          <p:cNvCxnSpPr>
            <a:cxnSpLocks/>
            <a:stCxn id="15" idx="3"/>
            <a:endCxn id="29" idx="1"/>
          </p:cNvCxnSpPr>
          <p:nvPr/>
        </p:nvCxnSpPr>
        <p:spPr>
          <a:xfrm>
            <a:off x="3427745" y="4430687"/>
            <a:ext cx="260961" cy="44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594CF69-9C17-824E-0203-A00038B9F4CE}"/>
                  </a:ext>
                </a:extLst>
              </p:cNvPr>
              <p:cNvSpPr txBox="1"/>
              <p:nvPr/>
            </p:nvSpPr>
            <p:spPr>
              <a:xfrm>
                <a:off x="-69410" y="3018716"/>
                <a:ext cx="1963524" cy="443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1200" b="0" i="1" smtClean="0">
                              <a:solidFill>
                                <a:schemeClr val="tx2"/>
                              </a:solidFill>
                              <a:latin typeface="Cambria Math" panose="02040503050406030204" pitchFamily="18" charset="0"/>
                              <a:ea typeface="Cambria Math" panose="02040503050406030204" pitchFamily="18" charset="0"/>
                            </a:rPr>
                          </m:ctrlPr>
                        </m:fPr>
                        <m:num>
                          <m:r>
                            <a:rPr lang="en-US" sz="120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𝑓</m:t>
                          </m:r>
                        </m:num>
                        <m:den>
                          <m:r>
                            <a:rPr lang="en-GB" sz="1200" b="0" i="1" smtClean="0">
                              <a:solidFill>
                                <a:schemeClr val="tx2"/>
                              </a:solidFill>
                              <a:latin typeface="Cambria Math" panose="02040503050406030204" pitchFamily="18" charset="0"/>
                              <a:ea typeface="Cambria Math" panose="02040503050406030204" pitchFamily="18" charset="0"/>
                            </a:rPr>
                            <m:t>𝜕</m:t>
                          </m:r>
                          <m:r>
                            <a:rPr lang="en-GB" sz="1200" b="0" i="1" smtClean="0">
                              <a:solidFill>
                                <a:schemeClr val="tx2"/>
                              </a:solidFill>
                              <a:latin typeface="Cambria Math" panose="02040503050406030204" pitchFamily="18" charset="0"/>
                              <a:ea typeface="Cambria Math" panose="02040503050406030204" pitchFamily="18" charset="0"/>
                            </a:rPr>
                            <m:t>𝑊</m:t>
                          </m:r>
                        </m:den>
                      </m:f>
                      <m:r>
                        <a:rPr lang="en-GB" sz="1200" b="0" i="1" smtClean="0">
                          <a:solidFill>
                            <a:schemeClr val="tx2"/>
                          </a:solidFill>
                          <a:latin typeface="Cambria Math" panose="02040503050406030204" pitchFamily="18" charset="0"/>
                          <a:ea typeface="Cambria Math" panose="02040503050406030204" pitchFamily="18" charset="0"/>
                        </a:rPr>
                        <m:t>=</m:t>
                      </m:r>
                      <m:d>
                        <m:dPr>
                          <m:begChr m:val="["/>
                          <m:endChr m:val="]"/>
                          <m:ctrlPr>
                            <a:rPr lang="en-US" sz="1200" i="1" smtClean="0">
                              <a:solidFill>
                                <a:schemeClr val="tx2"/>
                              </a:solidFill>
                              <a:latin typeface="Cambria Math" panose="02040503050406030204" pitchFamily="18" charset="0"/>
                            </a:rPr>
                          </m:ctrlPr>
                        </m:dPr>
                        <m:e>
                          <m:m>
                            <m:mPr>
                              <m:mcs>
                                <m:mc>
                                  <m:mcPr>
                                    <m:count m:val="2"/>
                                    <m:mcJc m:val="center"/>
                                  </m:mcPr>
                                </m:mc>
                              </m:mcs>
                              <m:ctrlPr>
                                <a:rPr lang="en-US" sz="1200" i="1" smtClean="0">
                                  <a:solidFill>
                                    <a:schemeClr val="tx2"/>
                                  </a:solidFill>
                                  <a:latin typeface="Cambria Math" panose="02040503050406030204" pitchFamily="18" charset="0"/>
                                </a:rPr>
                              </m:ctrlPr>
                            </m:mPr>
                            <m:mr>
                              <m:e>
                                <m:r>
                                  <m:rPr>
                                    <m:brk m:alnAt="7"/>
                                  </m:rPr>
                                  <a:rPr lang="en-GB" sz="1200" b="0" i="1" smtClean="0">
                                    <a:solidFill>
                                      <a:schemeClr val="tx2"/>
                                    </a:solidFill>
                                    <a:latin typeface="Cambria Math" panose="02040503050406030204" pitchFamily="18" charset="0"/>
                                  </a:rPr>
                                  <m:t>−</m:t>
                                </m:r>
                                <m:r>
                                  <a:rPr lang="en-GB" sz="1200" b="0" i="1" smtClean="0">
                                    <a:solidFill>
                                      <a:schemeClr val="tx2"/>
                                    </a:solidFill>
                                    <a:latin typeface="Cambria Math" panose="02040503050406030204" pitchFamily="18" charset="0"/>
                                  </a:rPr>
                                  <m:t>0.156</m:t>
                                </m:r>
                              </m:e>
                              <m:e>
                                <m:r>
                                  <a:rPr lang="en-GB" sz="1200" b="0" i="1" smtClean="0">
                                    <a:solidFill>
                                      <a:schemeClr val="tx2"/>
                                    </a:solidFill>
                                    <a:latin typeface="Cambria Math" panose="02040503050406030204" pitchFamily="18" charset="0"/>
                                  </a:rPr>
                                  <m:t>0.168</m:t>
                                </m:r>
                              </m:e>
                            </m:mr>
                            <m:mr>
                              <m:e>
                                <m:r>
                                  <a:rPr lang="en-GB" sz="1200" b="0" i="1" smtClean="0">
                                    <a:solidFill>
                                      <a:schemeClr val="tx2"/>
                                    </a:solidFill>
                                    <a:latin typeface="Cambria Math" panose="02040503050406030204" pitchFamily="18" charset="0"/>
                                  </a:rPr>
                                  <m:t>−0.364</m:t>
                                </m:r>
                              </m:e>
                              <m:e>
                                <m:r>
                                  <a:rPr lang="en-GB" sz="1200" b="0" i="1" smtClean="0">
                                    <a:solidFill>
                                      <a:schemeClr val="tx2"/>
                                    </a:solidFill>
                                    <a:latin typeface="Cambria Math" panose="02040503050406030204" pitchFamily="18" charset="0"/>
                                  </a:rPr>
                                  <m:t>0.392</m:t>
                                </m:r>
                              </m:e>
                            </m:mr>
                          </m:m>
                        </m:e>
                      </m:d>
                    </m:oMath>
                  </m:oMathPara>
                </a14:m>
                <a:endParaRPr lang="en-US" sz="1200" dirty="0">
                  <a:solidFill>
                    <a:schemeClr val="tx2"/>
                  </a:solidFill>
                </a:endParaRPr>
              </a:p>
            </p:txBody>
          </p:sp>
        </mc:Choice>
        <mc:Fallback>
          <p:sp>
            <p:nvSpPr>
              <p:cNvPr id="38" name="TextBox 37">
                <a:extLst>
                  <a:ext uri="{FF2B5EF4-FFF2-40B4-BE49-F238E27FC236}">
                    <a16:creationId xmlns:a16="http://schemas.microsoft.com/office/drawing/2014/main" id="{B594CF69-9C17-824E-0203-A00038B9F4CE}"/>
                  </a:ext>
                </a:extLst>
              </p:cNvPr>
              <p:cNvSpPr txBox="1">
                <a:spLocks noRot="1" noChangeAspect="1" noMove="1" noResize="1" noEditPoints="1" noAdjustHandles="1" noChangeArrowheads="1" noChangeShapeType="1" noTextEdit="1"/>
              </p:cNvSpPr>
              <p:nvPr/>
            </p:nvSpPr>
            <p:spPr>
              <a:xfrm>
                <a:off x="-69410" y="3018716"/>
                <a:ext cx="1963524" cy="443455"/>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BC806F61-B0D3-6885-9BD1-39C4C20BA838}"/>
                  </a:ext>
                </a:extLst>
              </p:cNvPr>
              <p:cNvSpPr txBox="1"/>
              <p:nvPr/>
            </p:nvSpPr>
            <p:spPr>
              <a:xfrm>
                <a:off x="4106290" y="2631463"/>
                <a:ext cx="1215376" cy="522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r>
                        <a:rPr lang="en-GB" b="0" i="1" smtClean="0">
                          <a:solidFill>
                            <a:schemeClr val="tx2"/>
                          </a:solidFill>
                          <a:latin typeface="Cambria Math" panose="02040503050406030204" pitchFamily="18" charset="0"/>
                          <a:ea typeface="Cambria Math" panose="02040503050406030204" pitchFamily="18" charset="0"/>
                        </a:rPr>
                        <m:t>=</m:t>
                      </m:r>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p:sp>
            <p:nvSpPr>
              <p:cNvPr id="49" name="TextBox 48">
                <a:extLst>
                  <a:ext uri="{FF2B5EF4-FFF2-40B4-BE49-F238E27FC236}">
                    <a16:creationId xmlns:a16="http://schemas.microsoft.com/office/drawing/2014/main" id="{BC806F61-B0D3-6885-9BD1-39C4C20BA838}"/>
                  </a:ext>
                </a:extLst>
              </p:cNvPr>
              <p:cNvSpPr txBox="1">
                <a:spLocks noRot="1" noChangeAspect="1" noMove="1" noResize="1" noEditPoints="1" noAdjustHandles="1" noChangeArrowheads="1" noChangeShapeType="1" noTextEdit="1"/>
              </p:cNvSpPr>
              <p:nvPr/>
            </p:nvSpPr>
            <p:spPr>
              <a:xfrm>
                <a:off x="4106290" y="2631463"/>
                <a:ext cx="1215376" cy="522322"/>
              </a:xfrm>
              <a:prstGeom prst="rect">
                <a:avLst/>
              </a:prstGeom>
              <a:blipFill>
                <a:blip r:embed="rId27"/>
                <a:stretch>
                  <a:fillRect b="-7143"/>
                </a:stretch>
              </a:blipFill>
            </p:spPr>
            <p:txBody>
              <a:bodyPr/>
              <a:lstStyle/>
              <a:p>
                <a:r>
                  <a:rPr lang="en-US">
                    <a:noFill/>
                  </a:rPr>
                  <a:t> </a:t>
                </a:r>
              </a:p>
            </p:txBody>
          </p:sp>
        </mc:Fallback>
      </mc:AlternateContent>
    </p:spTree>
    <p:extLst>
      <p:ext uri="{BB962C8B-B14F-4D97-AF65-F5344CB8AC3E}">
        <p14:creationId xmlns:p14="http://schemas.microsoft.com/office/powerpoint/2010/main" val="22004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58" grpId="0"/>
      <p:bldP spid="5" grpId="0" animBg="1"/>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24BD-7F9B-270E-C122-E7DE603DD0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850E4915-7291-AF56-A659-F733123A9E95}"/>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850E4915-7291-AF56-A659-F733123A9E95}"/>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B55A347-C992-9226-42F2-ADE90B64CBE3}"/>
              </a:ext>
            </a:extLst>
          </p:cNvPr>
          <p:cNvSpPr>
            <a:spLocks noGrp="1"/>
          </p:cNvSpPr>
          <p:nvPr>
            <p:ph type="title"/>
          </p:nvPr>
        </p:nvSpPr>
        <p:spPr/>
        <p:txBody>
          <a:bodyPr/>
          <a:lstStyle/>
          <a:p>
            <a:r>
              <a:rPr lang="en-US" dirty="0"/>
              <a:t>Coding</a:t>
            </a:r>
          </a:p>
        </p:txBody>
      </p:sp>
      <p:grpSp>
        <p:nvGrpSpPr>
          <p:cNvPr id="111" name="Group 110">
            <a:extLst>
              <a:ext uri="{FF2B5EF4-FFF2-40B4-BE49-F238E27FC236}">
                <a16:creationId xmlns:a16="http://schemas.microsoft.com/office/drawing/2014/main" id="{1E4049FE-D8F2-FBA5-B9E9-928E6A87ADE3}"/>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35BABCE8-FFCC-5C87-3025-C02526C0A6B9}"/>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D3CB2066-7DCE-6EA0-B023-0DF519E5E4E4}"/>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D3CB2066-7DCE-6EA0-B023-0DF519E5E4E4}"/>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1"/>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E82111-1752-DFF6-9A29-77936129A579}"/>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04E82111-1752-DFF6-9A29-77936129A579}"/>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2"/>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16584045-ABF1-C972-2AF9-B27DE2915F69}"/>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768FE339-6EB6-4EDE-B233-4F8D5094803B}"/>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768FE339-6EB6-4EDE-B233-4F8D5094803B}"/>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D3E93F-A93A-DD9E-4128-C200B28C4A5B}"/>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2DD3E93F-A93A-DD9E-4128-C200B28C4A5B}"/>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4"/>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AFB1DA2F-BEE3-9CBC-59AE-23B5E4872D03}"/>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725EE4C-5F30-6204-5EEC-F4D38E3573A6}"/>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B36CA00-EAEA-8ACE-3F04-9EE6067CAC08}"/>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AB36CA00-EAEA-8ACE-3F04-9EE6067CAC08}"/>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5"/>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F7C561A-A2E0-846D-6AF5-738257A3D5F5}"/>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75C52A0-829B-6542-50B8-01763922CF47}"/>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C75C52A0-829B-6542-50B8-01763922CF47}"/>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6"/>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D161EDCD-A726-63F8-CEEC-A7AAB36F8D26}"/>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46C9201F-34F5-D43E-2AEA-2AC89C20EABA}"/>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39B8F043-46CF-B58F-20AE-4E6E6D995842}"/>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1011A2F-7A66-3BF1-AF07-E3E8BA6B9B8B}"/>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61011A2F-7A66-3BF1-AF07-E3E8BA6B9B8B}"/>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04460EB-43D6-35AD-FFAC-3C83567275BF}"/>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304460EB-43D6-35AD-FFAC-3C83567275BF}"/>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8"/>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04D33394-36C5-FB2B-93B2-A584D82FB792}"/>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DC00B7B2-8FAF-7FD1-9850-8BE6D87DD088}"/>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9996D3D9-9D19-4A97-107B-00500F16C038}"/>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82E8A9E4-650F-0FD1-A895-567D6EA05069}"/>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FB777985-8BBF-A9F6-95BE-8B2417D0359B}"/>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EDBA0E45-1C2A-B88F-24A2-BC8E01650384}"/>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EE63A9A-5E64-0F29-B5DA-28E2371437A9}"/>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CEE63A9A-5E64-0F29-B5DA-28E2371437A9}"/>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19"/>
                <a:stretch>
                  <a:fillRect/>
                </a:stretch>
              </a:blipFill>
              <a:ln w="38100"/>
            </p:spPr>
            <p:txBody>
              <a:bodyPr/>
              <a:lstStyle/>
              <a:p>
                <a:r>
                  <a:rPr lang="en-US">
                    <a:noFill/>
                  </a:rPr>
                  <a:t> </a:t>
                </a:r>
              </a:p>
            </p:txBody>
          </p:sp>
        </mc:Fallback>
      </mc:AlternateContent>
      <p:pic>
        <p:nvPicPr>
          <p:cNvPr id="4" name="Picture 3">
            <a:extLst>
              <a:ext uri="{FF2B5EF4-FFF2-40B4-BE49-F238E27FC236}">
                <a16:creationId xmlns:a16="http://schemas.microsoft.com/office/drawing/2014/main" id="{BE4FC998-AAD0-1B22-9260-04DF8E7FF750}"/>
              </a:ext>
            </a:extLst>
          </p:cNvPr>
          <p:cNvPicPr>
            <a:picLocks noChangeAspect="1"/>
          </p:cNvPicPr>
          <p:nvPr/>
        </p:nvPicPr>
        <p:blipFill>
          <a:blip r:embed="rId20"/>
          <a:stretch>
            <a:fillRect/>
          </a:stretch>
        </p:blipFill>
        <p:spPr>
          <a:xfrm>
            <a:off x="4238154" y="163269"/>
            <a:ext cx="4758296" cy="3164326"/>
          </a:xfrm>
          <a:prstGeom prst="rect">
            <a:avLst/>
          </a:prstGeom>
        </p:spPr>
      </p:pic>
    </p:spTree>
    <p:extLst>
      <p:ext uri="{BB962C8B-B14F-4D97-AF65-F5344CB8AC3E}">
        <p14:creationId xmlns:p14="http://schemas.microsoft.com/office/powerpoint/2010/main" val="7121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DAEE-BE93-8913-E4CE-77A2F6C42AE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7CA68A8A-3558-8720-D1F2-EF98B378DBC1}"/>
                  </a:ext>
                </a:extLst>
              </p:cNvPr>
              <p:cNvSpPr>
                <a:spLocks noGrp="1"/>
              </p:cNvSpPr>
              <p:nvPr>
                <p:ph sz="half" idx="1"/>
              </p:nvPr>
            </p:nvSpPr>
            <p:spPr>
              <a:xfrm>
                <a:off x="370800" y="1369219"/>
                <a:ext cx="4144050" cy="2888456"/>
              </a:xfrm>
            </p:spPr>
            <p:txBody>
              <a:bodyPr/>
              <a:lstStyle/>
              <a:p>
                <a:pPr marL="0" indent="0">
                  <a:buNone/>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𝑓</m:t>
                      </m:r>
                      <m:d>
                        <m:dPr>
                          <m:ctrlPr>
                            <a:rPr lang="en-GB" sz="2400" i="1">
                              <a:latin typeface="Cambria Math" panose="02040503050406030204" pitchFamily="18" charset="0"/>
                            </a:rPr>
                          </m:ctrlPr>
                        </m:dPr>
                        <m:e>
                          <m:r>
                            <a:rPr lang="en-GB" sz="2400" i="1">
                              <a:latin typeface="Cambria Math" panose="02040503050406030204" pitchFamily="18" charset="0"/>
                            </a:rPr>
                            <m:t>𝑥</m:t>
                          </m:r>
                          <m:r>
                            <a:rPr lang="en-GB" sz="2400" i="1">
                              <a:latin typeface="Cambria Math" panose="02040503050406030204" pitchFamily="18" charset="0"/>
                            </a:rPr>
                            <m:t>,</m:t>
                          </m:r>
                          <m:r>
                            <a:rPr lang="en-GB" sz="2400" b="0" i="1" smtClean="0">
                              <a:latin typeface="Cambria Math" panose="02040503050406030204" pitchFamily="18" charset="0"/>
                            </a:rPr>
                            <m:t>𝑊</m:t>
                          </m:r>
                        </m:e>
                      </m:d>
                      <m:r>
                        <a:rPr lang="en-GB" sz="2400" b="0" i="1" smtClean="0">
                          <a:latin typeface="Cambria Math" panose="02040503050406030204" pitchFamily="18" charset="0"/>
                        </a:rPr>
                        <m:t>=</m:t>
                      </m:r>
                      <m:r>
                        <a:rPr lang="en-GB" sz="2400" b="0" i="1" smtClean="0">
                          <a:latin typeface="Cambria Math" panose="02040503050406030204" pitchFamily="18" charset="0"/>
                        </a:rPr>
                        <m:t>𝑊𝑥</m:t>
                      </m:r>
                    </m:oMath>
                  </m:oMathPara>
                </a14:m>
                <a:endParaRPr lang="en-US" dirty="0"/>
              </a:p>
            </p:txBody>
          </p:sp>
        </mc:Choice>
        <mc:Fallback xmlns="">
          <p:sp>
            <p:nvSpPr>
              <p:cNvPr id="26" name="Content Placeholder 2">
                <a:extLst>
                  <a:ext uri="{FF2B5EF4-FFF2-40B4-BE49-F238E27FC236}">
                    <a16:creationId xmlns:a16="http://schemas.microsoft.com/office/drawing/2014/main" id="{7CA68A8A-3558-8720-D1F2-EF98B378DBC1}"/>
                  </a:ext>
                </a:extLst>
              </p:cNvPr>
              <p:cNvSpPr>
                <a:spLocks noGrp="1" noRot="1" noChangeAspect="1" noMove="1" noResize="1" noEditPoints="1" noAdjustHandles="1" noChangeArrowheads="1" noChangeShapeType="1" noTextEdit="1"/>
              </p:cNvSpPr>
              <p:nvPr>
                <p:ph sz="half" idx="1"/>
              </p:nvPr>
            </p:nvSpPr>
            <p:spPr>
              <a:xfrm>
                <a:off x="370800" y="1369219"/>
                <a:ext cx="4144050" cy="2888456"/>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054AB81-A3E4-748E-8E41-08794A228A59}"/>
              </a:ext>
            </a:extLst>
          </p:cNvPr>
          <p:cNvSpPr>
            <a:spLocks noGrp="1"/>
          </p:cNvSpPr>
          <p:nvPr>
            <p:ph type="title"/>
          </p:nvPr>
        </p:nvSpPr>
        <p:spPr/>
        <p:txBody>
          <a:bodyPr/>
          <a:lstStyle/>
          <a:p>
            <a:r>
              <a:rPr lang="en-US" dirty="0"/>
              <a:t>Coding</a:t>
            </a:r>
          </a:p>
        </p:txBody>
      </p:sp>
      <p:grpSp>
        <p:nvGrpSpPr>
          <p:cNvPr id="15" name="Group 14">
            <a:extLst>
              <a:ext uri="{FF2B5EF4-FFF2-40B4-BE49-F238E27FC236}">
                <a16:creationId xmlns:a16="http://schemas.microsoft.com/office/drawing/2014/main" id="{4D478406-1607-A8D6-A754-4BFC3C041768}"/>
              </a:ext>
            </a:extLst>
          </p:cNvPr>
          <p:cNvGrpSpPr/>
          <p:nvPr/>
        </p:nvGrpSpPr>
        <p:grpSpPr>
          <a:xfrm>
            <a:off x="1250064" y="1967126"/>
            <a:ext cx="2619936" cy="2203408"/>
            <a:chOff x="1250064" y="1967126"/>
            <a:chExt cx="2619936" cy="2203408"/>
          </a:xfrm>
        </p:grpSpPr>
        <p:grpSp>
          <p:nvGrpSpPr>
            <p:cNvPr id="16" name="Group 15">
              <a:extLst>
                <a:ext uri="{FF2B5EF4-FFF2-40B4-BE49-F238E27FC236}">
                  <a16:creationId xmlns:a16="http://schemas.microsoft.com/office/drawing/2014/main" id="{AEA63094-1BDF-9121-9998-3AFB64E8A49F}"/>
                </a:ext>
              </a:extLst>
            </p:cNvPr>
            <p:cNvGrpSpPr/>
            <p:nvPr/>
          </p:nvGrpSpPr>
          <p:grpSpPr>
            <a:xfrm>
              <a:off x="1250064" y="2265871"/>
              <a:ext cx="2619936" cy="1613737"/>
              <a:chOff x="1419463" y="2097031"/>
              <a:chExt cx="2619936" cy="1613737"/>
            </a:xfrm>
          </p:grpSpPr>
          <p:grpSp>
            <p:nvGrpSpPr>
              <p:cNvPr id="20" name="Group 19">
                <a:extLst>
                  <a:ext uri="{FF2B5EF4-FFF2-40B4-BE49-F238E27FC236}">
                    <a16:creationId xmlns:a16="http://schemas.microsoft.com/office/drawing/2014/main" id="{C4403DDB-11FB-687F-E383-74D52DA60706}"/>
                  </a:ext>
                </a:extLst>
              </p:cNvPr>
              <p:cNvGrpSpPr/>
              <p:nvPr/>
            </p:nvGrpSpPr>
            <p:grpSpPr>
              <a:xfrm>
                <a:off x="2226365" y="2484783"/>
                <a:ext cx="944218" cy="904460"/>
                <a:chOff x="2226364" y="2445072"/>
                <a:chExt cx="944219" cy="944171"/>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F40FA8A0-2488-1924-CCB4-73698E5F3687}"/>
                        </a:ext>
                      </a:extLst>
                    </p:cNvPr>
                    <p:cNvSpPr/>
                    <p:nvPr/>
                  </p:nvSpPr>
                  <p:spPr>
                    <a:xfrm>
                      <a:off x="2226364" y="2445072"/>
                      <a:ext cx="944219" cy="944171"/>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F40FA8A0-2488-1924-CCB4-73698E5F3687}"/>
                        </a:ext>
                      </a:extLst>
                    </p:cNvPr>
                    <p:cNvSpPr>
                      <a:spLocks noRot="1" noChangeAspect="1" noMove="1" noResize="1" noEditPoints="1" noAdjustHandles="1" noChangeArrowheads="1" noChangeShapeType="1" noTextEdit="1"/>
                    </p:cNvSpPr>
                    <p:nvPr/>
                  </p:nvSpPr>
                  <p:spPr>
                    <a:xfrm>
                      <a:off x="2226364" y="2445072"/>
                      <a:ext cx="944219" cy="944171"/>
                    </a:xfrm>
                    <a:prstGeom prst="ellipse">
                      <a:avLst/>
                    </a:prstGeom>
                    <a:blipFill>
                      <a:blip r:embed="rId4"/>
                      <a:stretch>
                        <a:fillRect b="-5479"/>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4358D0-219D-048B-0CF3-CB39CBF6ADEF}"/>
                        </a:ext>
                      </a:extLst>
                    </p:cNvPr>
                    <p:cNvSpPr txBox="1"/>
                    <p:nvPr/>
                  </p:nvSpPr>
                  <p:spPr>
                    <a:xfrm>
                      <a:off x="2428206" y="2645172"/>
                      <a:ext cx="5405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F84358D0-219D-048B-0CF3-CB39CBF6ADEF}"/>
                        </a:ext>
                      </a:extLst>
                    </p:cNvPr>
                    <p:cNvSpPr txBox="1">
                      <a:spLocks noRot="1" noChangeAspect="1" noMove="1" noResize="1" noEditPoints="1" noAdjustHandles="1" noChangeArrowheads="1" noChangeShapeType="1" noTextEdit="1"/>
                    </p:cNvSpPr>
                    <p:nvPr/>
                  </p:nvSpPr>
                  <p:spPr>
                    <a:xfrm>
                      <a:off x="2428206" y="2645172"/>
                      <a:ext cx="540533" cy="523220"/>
                    </a:xfrm>
                    <a:prstGeom prst="rect">
                      <a:avLst/>
                    </a:prstGeom>
                    <a:blipFill>
                      <a:blip r:embed="rId5"/>
                      <a:stretch>
                        <a:fillRect/>
                      </a:stretch>
                    </a:blipFill>
                  </p:spPr>
                  <p:txBody>
                    <a:bodyPr/>
                    <a:lstStyle/>
                    <a:p>
                      <a:r>
                        <a:rPr lang="en-US">
                          <a:noFill/>
                        </a:rPr>
                        <a:t> </a:t>
                      </a:r>
                    </a:p>
                  </p:txBody>
                </p:sp>
              </mc:Fallback>
            </mc:AlternateContent>
          </p:grpSp>
          <p:cxnSp>
            <p:nvCxnSpPr>
              <p:cNvPr id="21" name="Straight Arrow Connector 20">
                <a:extLst>
                  <a:ext uri="{FF2B5EF4-FFF2-40B4-BE49-F238E27FC236}">
                    <a16:creationId xmlns:a16="http://schemas.microsoft.com/office/drawing/2014/main" id="{C69E8721-B4F9-43E9-1B3F-AF4DFA0CB290}"/>
                  </a:ext>
                </a:extLst>
              </p:cNvPr>
              <p:cNvCxnSpPr>
                <a:cxnSpLocks/>
                <a:endCxn id="24" idx="1"/>
              </p:cNvCxnSpPr>
              <p:nvPr/>
            </p:nvCxnSpPr>
            <p:spPr>
              <a:xfrm>
                <a:off x="1419463" y="2097031"/>
                <a:ext cx="945180" cy="520207"/>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1CBF2AE-CBC3-5801-9D2C-697133FC4E83}"/>
                  </a:ext>
                </a:extLst>
              </p:cNvPr>
              <p:cNvCxnSpPr>
                <a:cxnSpLocks/>
                <a:endCxn id="24" idx="3"/>
              </p:cNvCxnSpPr>
              <p:nvPr/>
            </p:nvCxnSpPr>
            <p:spPr>
              <a:xfrm flipV="1">
                <a:off x="1446578" y="3256788"/>
                <a:ext cx="918065" cy="45398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6F6080EF-4572-8D3D-8C95-20595AAB6E70}"/>
                  </a:ext>
                </a:extLst>
              </p:cNvPr>
              <p:cNvCxnSpPr>
                <a:cxnSpLocks/>
                <a:stCxn id="24" idx="6"/>
              </p:cNvCxnSpPr>
              <p:nvPr/>
            </p:nvCxnSpPr>
            <p:spPr>
              <a:xfrm>
                <a:off x="3170583" y="2937013"/>
                <a:ext cx="868816"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B92D819-8922-E421-83D7-F5AED15E2B98}"/>
                    </a:ext>
                  </a:extLst>
                </p:cNvPr>
                <p:cNvSpPr txBox="1"/>
                <p:nvPr/>
              </p:nvSpPr>
              <p:spPr>
                <a:xfrm rot="1723860">
                  <a:off x="1366630" y="1967126"/>
                  <a:ext cx="306972" cy="307777"/>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AB92D819-8922-E421-83D7-F5AED15E2B98}"/>
                    </a:ext>
                  </a:extLst>
                </p:cNvPr>
                <p:cNvSpPr txBox="1">
                  <a:spLocks noRot="1" noChangeAspect="1" noMove="1" noResize="1" noEditPoints="1" noAdjustHandles="1" noChangeArrowheads="1" noChangeShapeType="1" noTextEdit="1"/>
                </p:cNvSpPr>
                <p:nvPr/>
              </p:nvSpPr>
              <p:spPr>
                <a:xfrm rot="1723860">
                  <a:off x="1366630" y="1967126"/>
                  <a:ext cx="306972" cy="307777"/>
                </a:xfrm>
                <a:prstGeom prst="rect">
                  <a:avLst/>
                </a:prstGeom>
                <a:blipFill>
                  <a:blip r:embed="rId6"/>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60FCE02-897C-7099-0DF9-70379F5F81D9}"/>
                    </a:ext>
                  </a:extLst>
                </p:cNvPr>
                <p:cNvSpPr txBox="1"/>
                <p:nvPr/>
              </p:nvSpPr>
              <p:spPr>
                <a:xfrm rot="20052224">
                  <a:off x="1379548" y="3870452"/>
                  <a:ext cx="358950" cy="30008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8" name="TextBox 17">
                  <a:extLst>
                    <a:ext uri="{FF2B5EF4-FFF2-40B4-BE49-F238E27FC236}">
                      <a16:creationId xmlns:a16="http://schemas.microsoft.com/office/drawing/2014/main" id="{B60FCE02-897C-7099-0DF9-70379F5F81D9}"/>
                    </a:ext>
                  </a:extLst>
                </p:cNvPr>
                <p:cNvSpPr txBox="1">
                  <a:spLocks noRot="1" noChangeAspect="1" noMove="1" noResize="1" noEditPoints="1" noAdjustHandles="1" noChangeArrowheads="1" noChangeShapeType="1" noTextEdit="1"/>
                </p:cNvSpPr>
                <p:nvPr/>
              </p:nvSpPr>
              <p:spPr>
                <a:xfrm rot="20052224">
                  <a:off x="1379548" y="3870452"/>
                  <a:ext cx="358950" cy="300082"/>
                </a:xfrm>
                <a:prstGeom prst="rect">
                  <a:avLst/>
                </a:prstGeom>
                <a:blipFill>
                  <a:blip r:embed="rId7"/>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ED21F16-A5E8-8EB7-F556-AC79FE411161}"/>
                    </a:ext>
                  </a:extLst>
                </p:cNvPr>
                <p:cNvSpPr txBox="1"/>
                <p:nvPr/>
              </p:nvSpPr>
              <p:spPr>
                <a:xfrm>
                  <a:off x="3124775" y="2663406"/>
                  <a:ext cx="358950" cy="30008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19" name="TextBox 18">
                  <a:extLst>
                    <a:ext uri="{FF2B5EF4-FFF2-40B4-BE49-F238E27FC236}">
                      <a16:creationId xmlns:a16="http://schemas.microsoft.com/office/drawing/2014/main" id="{6ED21F16-A5E8-8EB7-F556-AC79FE411161}"/>
                    </a:ext>
                  </a:extLst>
                </p:cNvPr>
                <p:cNvSpPr txBox="1">
                  <a:spLocks noRot="1" noChangeAspect="1" noMove="1" noResize="1" noEditPoints="1" noAdjustHandles="1" noChangeArrowheads="1" noChangeShapeType="1" noTextEdit="1"/>
                </p:cNvSpPr>
                <p:nvPr/>
              </p:nvSpPr>
              <p:spPr>
                <a:xfrm>
                  <a:off x="3124775" y="2663406"/>
                  <a:ext cx="358950" cy="300082"/>
                </a:xfrm>
                <a:prstGeom prst="rect">
                  <a:avLst/>
                </a:prstGeom>
                <a:blipFill>
                  <a:blip r:embed="rId8"/>
                  <a:stretch>
                    <a:fillRect b="-8000"/>
                  </a:stretch>
                </a:blipFill>
                <a:ln>
                  <a:solidFill>
                    <a:schemeClr val="tx2"/>
                  </a:solidFill>
                </a:ln>
              </p:spPr>
              <p:txBody>
                <a:bodyPr/>
                <a:lstStyle/>
                <a:p>
                  <a:r>
                    <a:rPr lang="en-US">
                      <a:noFill/>
                    </a:rPr>
                    <a:t> </a:t>
                  </a:r>
                </a:p>
              </p:txBody>
            </p:sp>
          </mc:Fallback>
        </mc:AlternateContent>
      </p:grpSp>
      <p:pic>
        <p:nvPicPr>
          <p:cNvPr id="5" name="Picture 4">
            <a:extLst>
              <a:ext uri="{FF2B5EF4-FFF2-40B4-BE49-F238E27FC236}">
                <a16:creationId xmlns:a16="http://schemas.microsoft.com/office/drawing/2014/main" id="{9F4D4E68-480E-F328-0EF8-18077EDD058C}"/>
              </a:ext>
            </a:extLst>
          </p:cNvPr>
          <p:cNvPicPr>
            <a:picLocks noChangeAspect="1"/>
          </p:cNvPicPr>
          <p:nvPr/>
        </p:nvPicPr>
        <p:blipFill>
          <a:blip r:embed="rId9"/>
          <a:stretch>
            <a:fillRect/>
          </a:stretch>
        </p:blipFill>
        <p:spPr>
          <a:xfrm>
            <a:off x="4379000" y="419100"/>
            <a:ext cx="4394200" cy="4305300"/>
          </a:xfrm>
          <a:prstGeom prst="rect">
            <a:avLst/>
          </a:prstGeom>
        </p:spPr>
      </p:pic>
    </p:spTree>
    <p:extLst>
      <p:ext uri="{BB962C8B-B14F-4D97-AF65-F5344CB8AC3E}">
        <p14:creationId xmlns:p14="http://schemas.microsoft.com/office/powerpoint/2010/main" val="304074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2DD36-6D42-E8AF-1233-302E8F5282B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1736C75-41DD-F8CD-2F5E-61D5E26E29D2}"/>
              </a:ext>
            </a:extLst>
          </p:cNvPr>
          <p:cNvSpPr>
            <a:spLocks noGrp="1"/>
          </p:cNvSpPr>
          <p:nvPr>
            <p:ph type="title"/>
          </p:nvPr>
        </p:nvSpPr>
        <p:spPr/>
        <p:txBody>
          <a:bodyPr/>
          <a:lstStyle/>
          <a:p>
            <a:r>
              <a:rPr lang="en-US" dirty="0"/>
              <a:t>Application</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331B671-DFBA-E9F9-28DC-37F06E914409}"/>
                  </a:ext>
                </a:extLst>
              </p:cNvPr>
              <p:cNvSpPr>
                <a:spLocks noGrp="1"/>
              </p:cNvSpPr>
              <p:nvPr>
                <p:ph sz="half" idx="1"/>
              </p:nvPr>
            </p:nvSpPr>
            <p:spPr>
              <a:xfrm>
                <a:off x="370800" y="1038249"/>
                <a:ext cx="3014657" cy="1355804"/>
              </a:xfrm>
            </p:spPr>
            <p:txBody>
              <a:bodyPr>
                <a:normAutofit/>
              </a:bodyPr>
              <a:lstStyle/>
              <a:p>
                <a:r>
                  <a:rPr lang="en-US" dirty="0" err="1"/>
                  <a:t>Optimisation</a:t>
                </a: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𝑤</m:t>
                          </m:r>
                        </m:e>
                        <m:sub>
                          <m:r>
                            <a:rPr lang="en-GB" b="0" i="1" smtClean="0">
                              <a:latin typeface="Cambria Math" panose="02040503050406030204" pitchFamily="18" charset="0"/>
                            </a:rPr>
                            <m:t>𝑥</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𝑥</m:t>
                          </m:r>
                        </m:sub>
                      </m:sSub>
                      <m:r>
                        <a:rPr lang="en-GB" b="0" i="1" smtClean="0">
                          <a:latin typeface="Cambria Math" panose="02040503050406030204" pitchFamily="18" charset="0"/>
                        </a:rPr>
                        <m:t>−</m:t>
                      </m:r>
                      <m:r>
                        <a:rPr lang="en-GB" b="0" i="1" smtClean="0">
                          <a:latin typeface="Cambria Math" panose="02040503050406030204" pitchFamily="18" charset="0"/>
                        </a:rPr>
                        <m:t>𝛼</m:t>
                      </m:r>
                      <m:d>
                        <m:dPr>
                          <m:ctrlPr>
                            <a:rPr lang="en-GB" b="0" i="1" smtClean="0">
                              <a:latin typeface="Cambria Math" panose="02040503050406030204" pitchFamily="18" charset="0"/>
                            </a:rPr>
                          </m:ctrlPr>
                        </m:dPr>
                        <m:e>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𝐿</m:t>
                              </m:r>
                            </m:num>
                            <m:den>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𝑤</m:t>
                                  </m:r>
                                </m:e>
                                <m:sub>
                                  <m:r>
                                    <a:rPr lang="en-GB" b="0" i="1" smtClean="0">
                                      <a:latin typeface="Cambria Math" panose="02040503050406030204" pitchFamily="18" charset="0"/>
                                      <a:ea typeface="Cambria Math" panose="02040503050406030204" pitchFamily="18" charset="0"/>
                                    </a:rPr>
                                    <m:t>𝑥</m:t>
                                  </m:r>
                                </m:sub>
                              </m:sSub>
                            </m:den>
                          </m:f>
                        </m:e>
                      </m:d>
                    </m:oMath>
                  </m:oMathPara>
                </a14:m>
                <a:endParaRPr lang="en-US" dirty="0"/>
              </a:p>
            </p:txBody>
          </p:sp>
        </mc:Choice>
        <mc:Fallback>
          <p:sp>
            <p:nvSpPr>
              <p:cNvPr id="8" name="Content Placeholder 7">
                <a:extLst>
                  <a:ext uri="{FF2B5EF4-FFF2-40B4-BE49-F238E27FC236}">
                    <a16:creationId xmlns:a16="http://schemas.microsoft.com/office/drawing/2014/main" id="{A331B671-DFBA-E9F9-28DC-37F06E914409}"/>
                  </a:ext>
                </a:extLst>
              </p:cNvPr>
              <p:cNvSpPr>
                <a:spLocks noGrp="1" noRot="1" noChangeAspect="1" noMove="1" noResize="1" noEditPoints="1" noAdjustHandles="1" noChangeArrowheads="1" noChangeShapeType="1" noTextEdit="1"/>
              </p:cNvSpPr>
              <p:nvPr>
                <p:ph sz="half" idx="1"/>
              </p:nvPr>
            </p:nvSpPr>
            <p:spPr>
              <a:xfrm>
                <a:off x="370800" y="1038249"/>
                <a:ext cx="3014657" cy="1355804"/>
              </a:xfrm>
              <a:blipFill>
                <a:blip r:embed="rId3"/>
                <a:stretch>
                  <a:fillRect l="-1681" t="-4630"/>
                </a:stretch>
              </a:blipFill>
            </p:spPr>
            <p:txBody>
              <a:bodyPr/>
              <a:lstStyle/>
              <a:p>
                <a:r>
                  <a:rPr lang="en-US">
                    <a:noFill/>
                  </a:rPr>
                  <a:t> </a:t>
                </a:r>
              </a:p>
            </p:txBody>
          </p:sp>
        </mc:Fallback>
      </mc:AlternateContent>
      <p:pic>
        <p:nvPicPr>
          <p:cNvPr id="10" name="Picture 4">
            <a:extLst>
              <a:ext uri="{FF2B5EF4-FFF2-40B4-BE49-F238E27FC236}">
                <a16:creationId xmlns:a16="http://schemas.microsoft.com/office/drawing/2014/main" id="{D896D6B8-EB97-B430-2B37-18BBA19EBD79}"/>
              </a:ext>
            </a:extLst>
          </p:cNvPr>
          <p:cNvPicPr>
            <a:picLocks noGrp="1" noRot="1" noMove="1" noResize="1" noEditPoints="1" noAdjustHandles="1" noChangeArrowheads="1" noChangeShapeType="1" noCrop="1"/>
          </p:cNvPicPr>
          <p:nvPr>
            <p:ph type="pic" sz="quarter" idx="13"/>
          </p:nvPr>
        </p:nvPicPr>
        <p:blipFill>
          <a:blip r:embed="rId4">
            <a:extLst>
              <a:ext uri="{28A0092B-C50C-407E-A947-70E740481C1C}">
                <a14:useLocalDpi xmlns:a14="http://schemas.microsoft.com/office/drawing/2010/main" val="0"/>
              </a:ext>
            </a:extLst>
          </a:blip>
          <a:srcRect l="2172" r="29801"/>
          <a:stretch/>
        </p:blipFill>
        <p:spPr bwMode="auto">
          <a:xfrm>
            <a:off x="3820886" y="0"/>
            <a:ext cx="5323114" cy="5143500"/>
          </a:xfrm>
          <a:prstGeom prst="rect">
            <a:avLst/>
          </a:prstGeom>
          <a:solidFill>
            <a:srgbClr val="FFFFFF"/>
          </a:solidFill>
        </p:spPr>
      </p:pic>
      <p:pic>
        <p:nvPicPr>
          <p:cNvPr id="11" name="Graphic 10" descr="Marker with solid fill">
            <a:extLst>
              <a:ext uri="{FF2B5EF4-FFF2-40B4-BE49-F238E27FC236}">
                <a16:creationId xmlns:a16="http://schemas.microsoft.com/office/drawing/2014/main" id="{189092B3-A31F-B98A-FCD2-2CA93E439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5543" y="1369219"/>
            <a:ext cx="593863" cy="593863"/>
          </a:xfrm>
          <a:prstGeom prst="rect">
            <a:avLst/>
          </a:prstGeom>
        </p:spPr>
      </p:pic>
      <p:pic>
        <p:nvPicPr>
          <p:cNvPr id="12" name="Graphic 11" descr="Marker with solid fill">
            <a:extLst>
              <a:ext uri="{FF2B5EF4-FFF2-40B4-BE49-F238E27FC236}">
                <a16:creationId xmlns:a16="http://schemas.microsoft.com/office/drawing/2014/main" id="{D4BAC634-D41A-8933-E92F-ECDFB8A0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0114" y="1967430"/>
            <a:ext cx="593863" cy="593863"/>
          </a:xfrm>
          <a:prstGeom prst="rect">
            <a:avLst/>
          </a:prstGeom>
        </p:spPr>
      </p:pic>
      <p:pic>
        <p:nvPicPr>
          <p:cNvPr id="13" name="Graphic 12" descr="Marker with solid fill">
            <a:extLst>
              <a:ext uri="{FF2B5EF4-FFF2-40B4-BE49-F238E27FC236}">
                <a16:creationId xmlns:a16="http://schemas.microsoft.com/office/drawing/2014/main" id="{644DDF9D-8B88-DA2D-56A9-E074C631E0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3182" y="2666844"/>
            <a:ext cx="593863" cy="593863"/>
          </a:xfrm>
          <a:prstGeom prst="rect">
            <a:avLst/>
          </a:prstGeom>
        </p:spPr>
      </p:pic>
      <p:pic>
        <p:nvPicPr>
          <p:cNvPr id="2" name="Picture 2" descr="Fear the Tails, Not the Jaws, of These 'Weirdo' Sharks - The New York Times">
            <a:extLst>
              <a:ext uri="{FF2B5EF4-FFF2-40B4-BE49-F238E27FC236}">
                <a16:creationId xmlns:a16="http://schemas.microsoft.com/office/drawing/2014/main" id="{0730ACC1-371F-C099-BF2D-F2FB2EEC39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319" t="324" r="9111" b="34981"/>
          <a:stretch/>
        </p:blipFill>
        <p:spPr bwMode="auto">
          <a:xfrm>
            <a:off x="826636" y="2131697"/>
            <a:ext cx="918094" cy="9044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peed Demon | New Zealand Geographic">
            <a:extLst>
              <a:ext uri="{FF2B5EF4-FFF2-40B4-BE49-F238E27FC236}">
                <a16:creationId xmlns:a16="http://schemas.microsoft.com/office/drawing/2014/main" id="{476C2672-1EA1-C5ED-4678-714B21AF906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815" r="23637"/>
          <a:stretch/>
        </p:blipFill>
        <p:spPr bwMode="auto">
          <a:xfrm>
            <a:off x="2034228" y="2131560"/>
            <a:ext cx="918094" cy="9044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C91A054-8C5B-7144-31FD-25F9BEEBC10C}"/>
              </a:ext>
            </a:extLst>
          </p:cNvPr>
          <p:cNvSpPr/>
          <p:nvPr/>
        </p:nvSpPr>
        <p:spPr>
          <a:xfrm>
            <a:off x="826636" y="2131698"/>
            <a:ext cx="460894" cy="459667"/>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56</a:t>
            </a:r>
          </a:p>
        </p:txBody>
      </p:sp>
      <p:sp>
        <p:nvSpPr>
          <p:cNvPr id="5" name="Rectangle 4">
            <a:extLst>
              <a:ext uri="{FF2B5EF4-FFF2-40B4-BE49-F238E27FC236}">
                <a16:creationId xmlns:a16="http://schemas.microsoft.com/office/drawing/2014/main" id="{8200855E-AA9B-9DCC-27A1-8D6B91C3A4F5}"/>
              </a:ext>
            </a:extLst>
          </p:cNvPr>
          <p:cNvSpPr/>
          <p:nvPr/>
        </p:nvSpPr>
        <p:spPr>
          <a:xfrm>
            <a:off x="833581" y="2595397"/>
            <a:ext cx="460894" cy="431968"/>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10</a:t>
            </a:r>
          </a:p>
        </p:txBody>
      </p:sp>
      <p:sp>
        <p:nvSpPr>
          <p:cNvPr id="6" name="Rectangle 5">
            <a:extLst>
              <a:ext uri="{FF2B5EF4-FFF2-40B4-BE49-F238E27FC236}">
                <a16:creationId xmlns:a16="http://schemas.microsoft.com/office/drawing/2014/main" id="{02C7E579-CCFE-500A-F7F2-5E1CEC23B875}"/>
              </a:ext>
            </a:extLst>
          </p:cNvPr>
          <p:cNvSpPr/>
          <p:nvPr/>
        </p:nvSpPr>
        <p:spPr>
          <a:xfrm>
            <a:off x="1296776" y="2131697"/>
            <a:ext cx="434419" cy="459667"/>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89</a:t>
            </a:r>
          </a:p>
        </p:txBody>
      </p:sp>
      <p:sp>
        <p:nvSpPr>
          <p:cNvPr id="9" name="Rectangle 8">
            <a:extLst>
              <a:ext uri="{FF2B5EF4-FFF2-40B4-BE49-F238E27FC236}">
                <a16:creationId xmlns:a16="http://schemas.microsoft.com/office/drawing/2014/main" id="{16FCF5A4-FDBA-08F6-0551-60101DF44BAE}"/>
              </a:ext>
            </a:extLst>
          </p:cNvPr>
          <p:cNvSpPr/>
          <p:nvPr/>
        </p:nvSpPr>
        <p:spPr>
          <a:xfrm>
            <a:off x="1296776" y="2599937"/>
            <a:ext cx="434419" cy="431969"/>
          </a:xfrm>
          <a:prstGeom prst="rect">
            <a:avLst/>
          </a:prstGeom>
          <a:solidFill>
            <a:schemeClr val="tx2">
              <a:lumMod val="40000"/>
              <a:lumOff val="60000"/>
              <a:alpha val="55298"/>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dirty="0">
                <a:solidFill>
                  <a:schemeClr val="tx1"/>
                </a:solidFill>
              </a:rPr>
              <a:t>43</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D8A719C-BF73-24A9-B5FB-537AB3788A31}"/>
                  </a:ext>
                </a:extLst>
              </p:cNvPr>
              <p:cNvSpPr txBox="1"/>
              <p:nvPr/>
            </p:nvSpPr>
            <p:spPr>
              <a:xfrm>
                <a:off x="6993977" y="1666150"/>
                <a:ext cx="107768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sz="1800" b="1" i="1" smtClean="0">
                              <a:solidFill>
                                <a:srgbClr val="FFFF00"/>
                              </a:solidFill>
                              <a:latin typeface="Cambria Math" panose="02040503050406030204" pitchFamily="18" charset="0"/>
                              <a:ea typeface="Cambria Math" panose="02040503050406030204" pitchFamily="18" charset="0"/>
                            </a:rPr>
                          </m:ctrlPr>
                        </m:sSubPr>
                        <m:e>
                          <m:r>
                            <a:rPr lang="en-US" sz="1800" b="1" i="1" smtClean="0">
                              <a:solidFill>
                                <a:srgbClr val="FFFF00"/>
                              </a:solidFill>
                              <a:latin typeface="Cambria Math" panose="02040503050406030204" pitchFamily="18" charset="0"/>
                              <a:ea typeface="Cambria Math" panose="02040503050406030204" pitchFamily="18" charset="0"/>
                            </a:rPr>
                            <m:t>𝜵</m:t>
                          </m:r>
                        </m:e>
                        <m:sub>
                          <m:r>
                            <a:rPr lang="en-GB" sz="1800" b="1" i="1" smtClean="0">
                              <a:solidFill>
                                <a:srgbClr val="FFFF00"/>
                              </a:solidFill>
                              <a:latin typeface="Cambria Math" panose="02040503050406030204" pitchFamily="18" charset="0"/>
                              <a:ea typeface="Cambria Math" panose="02040503050406030204" pitchFamily="18" charset="0"/>
                            </a:rPr>
                            <m:t>𝒘</m:t>
                          </m:r>
                        </m:sub>
                      </m:sSub>
                      <m:r>
                        <a:rPr lang="en-GB" sz="1800" b="1" i="1" smtClean="0">
                          <a:solidFill>
                            <a:srgbClr val="FFFF00"/>
                          </a:solidFill>
                          <a:latin typeface="Cambria Math" panose="02040503050406030204" pitchFamily="18" charset="0"/>
                          <a:ea typeface="Cambria Math" panose="02040503050406030204" pitchFamily="18" charset="0"/>
                        </a:rPr>
                        <m:t>𝑳</m:t>
                      </m:r>
                    </m:oMath>
                  </m:oMathPara>
                </a14:m>
                <a:endParaRPr lang="en-US" sz="1800" b="1" dirty="0">
                  <a:solidFill>
                    <a:srgbClr val="FFFF00"/>
                  </a:solidFill>
                </a:endParaRPr>
              </a:p>
            </p:txBody>
          </p:sp>
        </mc:Choice>
        <mc:Fallback>
          <p:sp>
            <p:nvSpPr>
              <p:cNvPr id="15" name="TextBox 14">
                <a:extLst>
                  <a:ext uri="{FF2B5EF4-FFF2-40B4-BE49-F238E27FC236}">
                    <a16:creationId xmlns:a16="http://schemas.microsoft.com/office/drawing/2014/main" id="{6D8A719C-BF73-24A9-B5FB-537AB3788A31}"/>
                  </a:ext>
                </a:extLst>
              </p:cNvPr>
              <p:cNvSpPr txBox="1">
                <a:spLocks noRot="1" noChangeAspect="1" noMove="1" noResize="1" noEditPoints="1" noAdjustHandles="1" noChangeArrowheads="1" noChangeShapeType="1" noTextEdit="1"/>
              </p:cNvSpPr>
              <p:nvPr/>
            </p:nvSpPr>
            <p:spPr>
              <a:xfrm>
                <a:off x="6993977" y="1666150"/>
                <a:ext cx="107768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E6F8D03-126C-C669-596E-14676DBB118F}"/>
                  </a:ext>
                </a:extLst>
              </p:cNvPr>
              <p:cNvSpPr txBox="1"/>
              <p:nvPr/>
            </p:nvSpPr>
            <p:spPr>
              <a:xfrm>
                <a:off x="7615202" y="2090532"/>
                <a:ext cx="1077686" cy="5763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800" b="1" i="1" smtClean="0">
                              <a:solidFill>
                                <a:srgbClr val="FFFF00"/>
                              </a:solidFill>
                              <a:latin typeface="Cambria Math" panose="02040503050406030204" pitchFamily="18" charset="0"/>
                            </a:rPr>
                          </m:ctrlPr>
                        </m:dPr>
                        <m:e>
                          <m:m>
                            <m:mPr>
                              <m:mcs>
                                <m:mc>
                                  <m:mcPr>
                                    <m:count m:val="2"/>
                                    <m:mcJc m:val="center"/>
                                  </m:mcPr>
                                </m:mc>
                              </m:mcs>
                              <m:ctrlPr>
                                <a:rPr lang="en-US" sz="1800" b="1" i="1" smtClean="0">
                                  <a:solidFill>
                                    <a:srgbClr val="FFFF00"/>
                                  </a:solidFill>
                                  <a:latin typeface="Cambria Math" panose="02040503050406030204" pitchFamily="18" charset="0"/>
                                </a:rPr>
                              </m:ctrlPr>
                            </m:mPr>
                            <m:mr>
                              <m:e>
                                <m:r>
                                  <m:rPr>
                                    <m:brk m:alnAt="7"/>
                                  </m:rP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𝟐</m:t>
                                </m:r>
                              </m:e>
                              <m:e>
                                <m:r>
                                  <a:rPr lang="en-GB" sz="1800" b="1" i="1" smtClean="0">
                                    <a:solidFill>
                                      <a:srgbClr val="FFFF00"/>
                                    </a:solidFill>
                                    <a:latin typeface="Cambria Math" panose="02040503050406030204" pitchFamily="18" charset="0"/>
                                  </a:rPr>
                                  <m:t>𝟏</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𝟐</m:t>
                                </m:r>
                              </m:e>
                            </m:mr>
                            <m:mr>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𝟒</m:t>
                                </m:r>
                              </m:e>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𝟖</m:t>
                                </m:r>
                              </m:e>
                            </m:mr>
                          </m:m>
                        </m:e>
                      </m:d>
                    </m:oMath>
                  </m:oMathPara>
                </a14:m>
                <a:endParaRPr lang="en-US" sz="1800" b="1" dirty="0">
                  <a:solidFill>
                    <a:srgbClr val="FFFF00"/>
                  </a:solidFill>
                </a:endParaRPr>
              </a:p>
            </p:txBody>
          </p:sp>
        </mc:Choice>
        <mc:Fallback>
          <p:sp>
            <p:nvSpPr>
              <p:cNvPr id="16" name="TextBox 15">
                <a:extLst>
                  <a:ext uri="{FF2B5EF4-FFF2-40B4-BE49-F238E27FC236}">
                    <a16:creationId xmlns:a16="http://schemas.microsoft.com/office/drawing/2014/main" id="{EE6F8D03-126C-C669-596E-14676DBB118F}"/>
                  </a:ext>
                </a:extLst>
              </p:cNvPr>
              <p:cNvSpPr txBox="1">
                <a:spLocks noRot="1" noChangeAspect="1" noMove="1" noResize="1" noEditPoints="1" noAdjustHandles="1" noChangeArrowheads="1" noChangeShapeType="1" noTextEdit="1"/>
              </p:cNvSpPr>
              <p:nvPr/>
            </p:nvSpPr>
            <p:spPr>
              <a:xfrm>
                <a:off x="7615202" y="2090532"/>
                <a:ext cx="1077686" cy="576312"/>
              </a:xfrm>
              <a:prstGeom prst="rect">
                <a:avLst/>
              </a:prstGeom>
              <a:blipFill>
                <a:blip r:embed="rId10"/>
                <a:stretch>
                  <a:fillRect r="-11628" b="-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B4B1178-F56E-9CFF-FD87-BC6ECC51AF2C}"/>
                  </a:ext>
                </a:extLst>
              </p:cNvPr>
              <p:cNvSpPr txBox="1"/>
              <p:nvPr/>
            </p:nvSpPr>
            <p:spPr>
              <a:xfrm>
                <a:off x="7239678" y="2725023"/>
                <a:ext cx="1077686" cy="5763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800" b="1" i="1" smtClean="0">
                              <a:solidFill>
                                <a:srgbClr val="FFFF00"/>
                              </a:solidFill>
                              <a:latin typeface="Cambria Math" panose="02040503050406030204" pitchFamily="18" charset="0"/>
                            </a:rPr>
                          </m:ctrlPr>
                        </m:dPr>
                        <m:e>
                          <m:m>
                            <m:mPr>
                              <m:mcs>
                                <m:mc>
                                  <m:mcPr>
                                    <m:count m:val="2"/>
                                    <m:mcJc m:val="center"/>
                                  </m:mcPr>
                                </m:mc>
                              </m:mcs>
                              <m:ctrlPr>
                                <a:rPr lang="en-US" sz="1800" b="1" i="1" smtClean="0">
                                  <a:solidFill>
                                    <a:srgbClr val="FFFF00"/>
                                  </a:solidFill>
                                  <a:latin typeface="Cambria Math" panose="02040503050406030204" pitchFamily="18" charset="0"/>
                                </a:rPr>
                              </m:ctrlPr>
                            </m:mPr>
                            <m:mr>
                              <m:e>
                                <m:r>
                                  <m:rPr>
                                    <m:brk m:alnAt="7"/>
                                  </m:rP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𝟑</m:t>
                                </m:r>
                              </m:e>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𝟗</m:t>
                                </m:r>
                              </m:e>
                            </m:mr>
                            <m:mr>
                              <m:e>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𝟏</m:t>
                                </m:r>
                              </m:e>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𝟕</m:t>
                                </m:r>
                              </m:e>
                            </m:mr>
                          </m:m>
                        </m:e>
                      </m:d>
                    </m:oMath>
                  </m:oMathPara>
                </a14:m>
                <a:endParaRPr lang="en-US" sz="1800" b="1" dirty="0">
                  <a:solidFill>
                    <a:srgbClr val="FFFF00"/>
                  </a:solidFill>
                </a:endParaRPr>
              </a:p>
            </p:txBody>
          </p:sp>
        </mc:Choice>
        <mc:Fallback>
          <p:sp>
            <p:nvSpPr>
              <p:cNvPr id="17" name="TextBox 16">
                <a:extLst>
                  <a:ext uri="{FF2B5EF4-FFF2-40B4-BE49-F238E27FC236}">
                    <a16:creationId xmlns:a16="http://schemas.microsoft.com/office/drawing/2014/main" id="{CB4B1178-F56E-9CFF-FD87-BC6ECC51AF2C}"/>
                  </a:ext>
                </a:extLst>
              </p:cNvPr>
              <p:cNvSpPr txBox="1">
                <a:spLocks noRot="1" noChangeAspect="1" noMove="1" noResize="1" noEditPoints="1" noAdjustHandles="1" noChangeArrowheads="1" noChangeShapeType="1" noTextEdit="1"/>
              </p:cNvSpPr>
              <p:nvPr/>
            </p:nvSpPr>
            <p:spPr>
              <a:xfrm>
                <a:off x="7239678" y="2725023"/>
                <a:ext cx="1077686" cy="576312"/>
              </a:xfrm>
              <a:prstGeom prst="rect">
                <a:avLst/>
              </a:prstGeom>
              <a:blipFill>
                <a:blip r:embed="rId11"/>
                <a:stretch>
                  <a:fillRect r="-2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A013B88-947E-BE45-4B42-0CB2B14D11BB}"/>
                  </a:ext>
                </a:extLst>
              </p:cNvPr>
              <p:cNvSpPr txBox="1"/>
              <p:nvPr/>
            </p:nvSpPr>
            <p:spPr>
              <a:xfrm>
                <a:off x="6695599" y="3490182"/>
                <a:ext cx="1077686" cy="57631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800" b="1" i="1" smtClean="0">
                              <a:solidFill>
                                <a:srgbClr val="FFFF00"/>
                              </a:solidFill>
                              <a:latin typeface="Cambria Math" panose="02040503050406030204" pitchFamily="18" charset="0"/>
                            </a:rPr>
                          </m:ctrlPr>
                        </m:dPr>
                        <m:e>
                          <m:m>
                            <m:mPr>
                              <m:mcs>
                                <m:mc>
                                  <m:mcPr>
                                    <m:count m:val="2"/>
                                    <m:mcJc m:val="center"/>
                                  </m:mcPr>
                                </m:mc>
                              </m:mcs>
                              <m:ctrlPr>
                                <a:rPr lang="en-US" sz="1800" b="1" i="1" smtClean="0">
                                  <a:solidFill>
                                    <a:srgbClr val="FFFF00"/>
                                  </a:solidFill>
                                  <a:latin typeface="Cambria Math" panose="02040503050406030204" pitchFamily="18" charset="0"/>
                                </a:rPr>
                              </m:ctrlPr>
                            </m:mPr>
                            <m:mr>
                              <m:e>
                                <m:r>
                                  <m:rPr>
                                    <m:brk m:alnAt="7"/>
                                  </m:rP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𝟐𝟕</m:t>
                                </m:r>
                              </m:e>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𝟗𝟏</m:t>
                                </m:r>
                              </m:e>
                            </m:mr>
                            <m:mr>
                              <m:e>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𝟏𝟐</m:t>
                                </m:r>
                              </m:e>
                              <m:e>
                                <m:r>
                                  <a:rPr lang="en-GB" sz="1800" b="1" i="1" smtClean="0">
                                    <a:solidFill>
                                      <a:srgbClr val="FFFF00"/>
                                    </a:solidFill>
                                    <a:latin typeface="Cambria Math" panose="02040503050406030204" pitchFamily="18" charset="0"/>
                                  </a:rPr>
                                  <m:t>𝟎</m:t>
                                </m:r>
                                <m:r>
                                  <a:rPr lang="en-GB" sz="1800" b="1" i="1" smtClean="0">
                                    <a:solidFill>
                                      <a:srgbClr val="FFFF00"/>
                                    </a:solidFill>
                                    <a:latin typeface="Cambria Math" panose="02040503050406030204" pitchFamily="18" charset="0"/>
                                  </a:rPr>
                                  <m:t>.</m:t>
                                </m:r>
                                <m:r>
                                  <a:rPr lang="en-GB" sz="1800" b="1" i="1" smtClean="0">
                                    <a:solidFill>
                                      <a:srgbClr val="FFFF00"/>
                                    </a:solidFill>
                                    <a:latin typeface="Cambria Math" panose="02040503050406030204" pitchFamily="18" charset="0"/>
                                  </a:rPr>
                                  <m:t>𝟕𝟑</m:t>
                                </m:r>
                              </m:e>
                            </m:mr>
                          </m:m>
                        </m:e>
                      </m:d>
                    </m:oMath>
                  </m:oMathPara>
                </a14:m>
                <a:endParaRPr lang="en-US" sz="1800" b="1" dirty="0">
                  <a:solidFill>
                    <a:srgbClr val="FFFF00"/>
                  </a:solidFill>
                </a:endParaRPr>
              </a:p>
            </p:txBody>
          </p:sp>
        </mc:Choice>
        <mc:Fallback>
          <p:sp>
            <p:nvSpPr>
              <p:cNvPr id="18" name="TextBox 17">
                <a:extLst>
                  <a:ext uri="{FF2B5EF4-FFF2-40B4-BE49-F238E27FC236}">
                    <a16:creationId xmlns:a16="http://schemas.microsoft.com/office/drawing/2014/main" id="{3A013B88-947E-BE45-4B42-0CB2B14D11BB}"/>
                  </a:ext>
                </a:extLst>
              </p:cNvPr>
              <p:cNvSpPr txBox="1">
                <a:spLocks noRot="1" noChangeAspect="1" noMove="1" noResize="1" noEditPoints="1" noAdjustHandles="1" noChangeArrowheads="1" noChangeShapeType="1" noTextEdit="1"/>
              </p:cNvSpPr>
              <p:nvPr/>
            </p:nvSpPr>
            <p:spPr>
              <a:xfrm>
                <a:off x="6695599" y="3490182"/>
                <a:ext cx="1077686" cy="576312"/>
              </a:xfrm>
              <a:prstGeom prst="rect">
                <a:avLst/>
              </a:prstGeom>
              <a:blipFill>
                <a:blip r:embed="rId12"/>
                <a:stretch>
                  <a:fillRect r="-541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1AE47178-08F3-373B-D865-B62729359019}"/>
                  </a:ext>
                </a:extLst>
              </p:cNvPr>
              <p:cNvSpPr/>
              <p:nvPr/>
            </p:nvSpPr>
            <p:spPr>
              <a:xfrm>
                <a:off x="289529" y="3839979"/>
                <a:ext cx="705871" cy="604396"/>
              </a:xfrm>
              <a:prstGeom prst="rect">
                <a:avLst/>
              </a:prstGeom>
              <a:noFill/>
              <a:ln w="762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2000" b="0" i="1" smtClean="0">
                          <a:solidFill>
                            <a:schemeClr val="tx1"/>
                          </a:solidFill>
                          <a:latin typeface="Cambria Math" panose="02040503050406030204" pitchFamily="18" charset="0"/>
                        </a:rPr>
                        <m:t>𝑊𝑥</m:t>
                      </m:r>
                    </m:oMath>
                  </m:oMathPara>
                </a14:m>
                <a:endParaRPr lang="en-US" sz="2000" dirty="0">
                  <a:solidFill>
                    <a:schemeClr val="tx1"/>
                  </a:solidFill>
                </a:endParaRPr>
              </a:p>
            </p:txBody>
          </p:sp>
        </mc:Choice>
        <mc:Fallback>
          <p:sp>
            <p:nvSpPr>
              <p:cNvPr id="43" name="Rectangle 42">
                <a:extLst>
                  <a:ext uri="{FF2B5EF4-FFF2-40B4-BE49-F238E27FC236}">
                    <a16:creationId xmlns:a16="http://schemas.microsoft.com/office/drawing/2014/main" id="{1AE47178-08F3-373B-D865-B62729359019}"/>
                  </a:ext>
                </a:extLst>
              </p:cNvPr>
              <p:cNvSpPr>
                <a:spLocks noRot="1" noChangeAspect="1" noMove="1" noResize="1" noEditPoints="1" noAdjustHandles="1" noChangeArrowheads="1" noChangeShapeType="1" noTextEdit="1"/>
              </p:cNvSpPr>
              <p:nvPr/>
            </p:nvSpPr>
            <p:spPr>
              <a:xfrm>
                <a:off x="289529" y="3839979"/>
                <a:ext cx="705871" cy="604396"/>
              </a:xfrm>
              <a:prstGeom prst="rect">
                <a:avLst/>
              </a:prstGeom>
              <a:blipFill>
                <a:blip r:embed="rId13"/>
                <a:stretch>
                  <a:fillRect/>
                </a:stretch>
              </a:blipFill>
              <a:ln w="76200">
                <a:solidFill>
                  <a:schemeClr val="tx2"/>
                </a:solidFill>
              </a:ln>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32AA8CE-795F-00FA-F5CF-B61A4E6D0A69}"/>
              </a:ext>
            </a:extLst>
          </p:cNvPr>
          <p:cNvCxnSpPr>
            <a:cxnSpLocks/>
            <a:stCxn id="43" idx="3"/>
            <a:endCxn id="45" idx="1"/>
          </p:cNvCxnSpPr>
          <p:nvPr/>
        </p:nvCxnSpPr>
        <p:spPr>
          <a:xfrm>
            <a:off x="995400" y="4142177"/>
            <a:ext cx="430164" cy="954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AED3F59-9171-BD1A-2876-FFC7CE5F3526}"/>
                  </a:ext>
                </a:extLst>
              </p:cNvPr>
              <p:cNvSpPr txBox="1"/>
              <p:nvPr/>
            </p:nvSpPr>
            <p:spPr>
              <a:xfrm>
                <a:off x="1425564" y="3845804"/>
                <a:ext cx="1103888" cy="611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r>
                                  <a:rPr lang="en-GB" sz="2000" b="0" i="1" smtClean="0">
                                    <a:latin typeface="Cambria Math" panose="02040503050406030204" pitchFamily="18" charset="0"/>
                                  </a:rPr>
                                  <m:t>45.8</m:t>
                                </m:r>
                              </m:e>
                            </m:mr>
                            <m:mr>
                              <m:e>
                                <m:r>
                                  <a:rPr lang="en-GB" sz="2000" b="0" i="1" smtClean="0">
                                    <a:latin typeface="Cambria Math" panose="02040503050406030204" pitchFamily="18" charset="0"/>
                                  </a:rPr>
                                  <m:t>−259.6</m:t>
                                </m:r>
                              </m:e>
                            </m:mr>
                          </m:m>
                        </m:e>
                      </m:d>
                    </m:oMath>
                  </m:oMathPara>
                </a14:m>
                <a:endParaRPr lang="en-US" dirty="0"/>
              </a:p>
            </p:txBody>
          </p:sp>
        </mc:Choice>
        <mc:Fallback>
          <p:sp>
            <p:nvSpPr>
              <p:cNvPr id="45" name="TextBox 44">
                <a:extLst>
                  <a:ext uri="{FF2B5EF4-FFF2-40B4-BE49-F238E27FC236}">
                    <a16:creationId xmlns:a16="http://schemas.microsoft.com/office/drawing/2014/main" id="{3AED3F59-9171-BD1A-2876-FFC7CE5F3526}"/>
                  </a:ext>
                </a:extLst>
              </p:cNvPr>
              <p:cNvSpPr txBox="1">
                <a:spLocks noRot="1" noChangeAspect="1" noMove="1" noResize="1" noEditPoints="1" noAdjustHandles="1" noChangeArrowheads="1" noChangeShapeType="1" noTextEdit="1"/>
              </p:cNvSpPr>
              <p:nvPr/>
            </p:nvSpPr>
            <p:spPr>
              <a:xfrm>
                <a:off x="1425564" y="3845804"/>
                <a:ext cx="1103888" cy="611834"/>
              </a:xfrm>
              <a:prstGeom prst="rect">
                <a:avLst/>
              </a:prstGeom>
              <a:blipFill>
                <a:blip r:embed="rId14"/>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C4B16FB-8430-FC17-DA7F-1FD811C59602}"/>
                  </a:ext>
                </a:extLst>
              </p:cNvPr>
              <p:cNvSpPr txBox="1"/>
              <p:nvPr/>
            </p:nvSpPr>
            <p:spPr>
              <a:xfrm>
                <a:off x="2350785" y="3839979"/>
                <a:ext cx="1103888" cy="605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GB" sz="2000" b="0" i="1" smtClean="0">
                                    <a:latin typeface="Cambria Math" panose="02040503050406030204" pitchFamily="18" charset="0"/>
                                  </a:rPr>
                                  <m:t>1</m:t>
                                </m:r>
                              </m:e>
                            </m:mr>
                            <m:mr>
                              <m:e>
                                <m:r>
                                  <a:rPr lang="en-GB" sz="2000" b="0" i="1" smtClean="0">
                                    <a:latin typeface="Cambria Math" panose="02040503050406030204" pitchFamily="18" charset="0"/>
                                  </a:rPr>
                                  <m:t>0</m:t>
                                </m:r>
                              </m:e>
                            </m:mr>
                          </m:m>
                        </m:e>
                      </m:d>
                    </m:oMath>
                  </m:oMathPara>
                </a14:m>
                <a:endParaRPr lang="en-US" dirty="0"/>
              </a:p>
            </p:txBody>
          </p:sp>
        </mc:Choice>
        <mc:Fallback>
          <p:sp>
            <p:nvSpPr>
              <p:cNvPr id="46" name="TextBox 45">
                <a:extLst>
                  <a:ext uri="{FF2B5EF4-FFF2-40B4-BE49-F238E27FC236}">
                    <a16:creationId xmlns:a16="http://schemas.microsoft.com/office/drawing/2014/main" id="{9C4B16FB-8430-FC17-DA7F-1FD811C59602}"/>
                  </a:ext>
                </a:extLst>
              </p:cNvPr>
              <p:cNvSpPr txBox="1">
                <a:spLocks noRot="1" noChangeAspect="1" noMove="1" noResize="1" noEditPoints="1" noAdjustHandles="1" noChangeArrowheads="1" noChangeShapeType="1" noTextEdit="1"/>
              </p:cNvSpPr>
              <p:nvPr/>
            </p:nvSpPr>
            <p:spPr>
              <a:xfrm>
                <a:off x="2350785" y="3839979"/>
                <a:ext cx="1103888" cy="605550"/>
              </a:xfrm>
              <a:prstGeom prst="rect">
                <a:avLst/>
              </a:prstGeom>
              <a:blipFill>
                <a:blip r:embed="rId15"/>
                <a:stretch>
                  <a:fillRect b="-6250"/>
                </a:stretch>
              </a:blipFill>
            </p:spPr>
            <p:txBody>
              <a:bodyPr/>
              <a:lstStyle/>
              <a:p>
                <a:r>
                  <a:rPr lang="en-US">
                    <a:noFill/>
                  </a:rPr>
                  <a:t> </a:t>
                </a:r>
              </a:p>
            </p:txBody>
          </p:sp>
        </mc:Fallback>
      </mc:AlternateContent>
      <p:sp>
        <p:nvSpPr>
          <p:cNvPr id="47" name="Left Brace 46">
            <a:extLst>
              <a:ext uri="{FF2B5EF4-FFF2-40B4-BE49-F238E27FC236}">
                <a16:creationId xmlns:a16="http://schemas.microsoft.com/office/drawing/2014/main" id="{162AEA27-B6C0-79A2-5A0D-2E1F059D5120}"/>
              </a:ext>
            </a:extLst>
          </p:cNvPr>
          <p:cNvSpPr/>
          <p:nvPr/>
        </p:nvSpPr>
        <p:spPr>
          <a:xfrm rot="5400000">
            <a:off x="2083997" y="2843069"/>
            <a:ext cx="410947" cy="1807519"/>
          </a:xfrm>
          <a:prstGeom prst="leftBrace">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32C164B6-CCD1-B942-0189-3B84D6EAA539}"/>
              </a:ext>
            </a:extLst>
          </p:cNvPr>
          <p:cNvSpPr txBox="1"/>
          <p:nvPr/>
        </p:nvSpPr>
        <p:spPr>
          <a:xfrm>
            <a:off x="2013909" y="3281239"/>
            <a:ext cx="550151" cy="300082"/>
          </a:xfrm>
          <a:prstGeom prst="rect">
            <a:avLst/>
          </a:prstGeom>
          <a:noFill/>
        </p:spPr>
        <p:txBody>
          <a:bodyPr wrap="square" rtlCol="0">
            <a:spAutoFit/>
          </a:bodyPr>
          <a:lstStyle/>
          <a:p>
            <a:r>
              <a:rPr lang="en-US" dirty="0"/>
              <a:t>Loss</a:t>
            </a:r>
          </a:p>
        </p:txBody>
      </p:sp>
      <p:cxnSp>
        <p:nvCxnSpPr>
          <p:cNvPr id="49" name="Straight Arrow Connector 48">
            <a:extLst>
              <a:ext uri="{FF2B5EF4-FFF2-40B4-BE49-F238E27FC236}">
                <a16:creationId xmlns:a16="http://schemas.microsoft.com/office/drawing/2014/main" id="{5AD24990-EC15-AEA6-42D1-E514076F51E3}"/>
              </a:ext>
            </a:extLst>
          </p:cNvPr>
          <p:cNvCxnSpPr>
            <a:cxnSpLocks/>
            <a:stCxn id="48" idx="1"/>
            <a:endCxn id="50" idx="3"/>
          </p:cNvCxnSpPr>
          <p:nvPr/>
        </p:nvCxnSpPr>
        <p:spPr>
          <a:xfrm flipH="1" flipV="1">
            <a:off x="1410187" y="3430171"/>
            <a:ext cx="603722" cy="1109"/>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98BB434B-7B8F-3EB8-6E8C-2C7F2584F78D}"/>
                  </a:ext>
                </a:extLst>
              </p:cNvPr>
              <p:cNvSpPr txBox="1"/>
              <p:nvPr/>
            </p:nvSpPr>
            <p:spPr>
              <a:xfrm>
                <a:off x="370800" y="3176255"/>
                <a:ext cx="1039387" cy="507831"/>
              </a:xfrm>
              <a:prstGeom prst="rect">
                <a:avLst/>
              </a:prstGeom>
              <a:noFill/>
            </p:spPr>
            <p:txBody>
              <a:bodyPr wrap="square" rtlCol="0">
                <a:spAutoFit/>
              </a:bodyPr>
              <a:lstStyle/>
              <a:p>
                <a:r>
                  <a:rPr lang="en-US" dirty="0"/>
                  <a:t>Loss</a:t>
                </a:r>
              </a:p>
              <a:p>
                <a:r>
                  <a:rPr lang="en-US" dirty="0"/>
                  <a:t>Function, </a:t>
                </a:r>
                <a14:m>
                  <m:oMath xmlns:m="http://schemas.openxmlformats.org/officeDocument/2006/math">
                    <m:r>
                      <a:rPr lang="en-GB" b="0" i="1" smtClean="0">
                        <a:latin typeface="Cambria Math" panose="02040503050406030204" pitchFamily="18" charset="0"/>
                      </a:rPr>
                      <m:t>𝐿</m:t>
                    </m:r>
                  </m:oMath>
                </a14:m>
                <a:endParaRPr lang="en-US" dirty="0"/>
              </a:p>
            </p:txBody>
          </p:sp>
        </mc:Choice>
        <mc:Fallback>
          <p:sp>
            <p:nvSpPr>
              <p:cNvPr id="50" name="TextBox 49">
                <a:extLst>
                  <a:ext uri="{FF2B5EF4-FFF2-40B4-BE49-F238E27FC236}">
                    <a16:creationId xmlns:a16="http://schemas.microsoft.com/office/drawing/2014/main" id="{98BB434B-7B8F-3EB8-6E8C-2C7F2584F78D}"/>
                  </a:ext>
                </a:extLst>
              </p:cNvPr>
              <p:cNvSpPr txBox="1">
                <a:spLocks noRot="1" noChangeAspect="1" noMove="1" noResize="1" noEditPoints="1" noAdjustHandles="1" noChangeArrowheads="1" noChangeShapeType="1" noTextEdit="1"/>
              </p:cNvSpPr>
              <p:nvPr/>
            </p:nvSpPr>
            <p:spPr>
              <a:xfrm>
                <a:off x="370800" y="3176255"/>
                <a:ext cx="1039387" cy="507831"/>
              </a:xfrm>
              <a:prstGeom prst="rect">
                <a:avLst/>
              </a:prstGeom>
              <a:blipFill>
                <a:blip r:embed="rId16"/>
                <a:stretch>
                  <a:fillRect l="-1220"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25947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FA3FB-6883-740C-F75C-7BF8660D7733}"/>
              </a:ext>
            </a:extLst>
          </p:cNvPr>
          <p:cNvSpPr>
            <a:spLocks noGrp="1"/>
          </p:cNvSpPr>
          <p:nvPr>
            <p:ph type="title"/>
          </p:nvPr>
        </p:nvSpPr>
        <p:spPr>
          <a:xfrm>
            <a:off x="370800" y="273844"/>
            <a:ext cx="8402400" cy="956242"/>
          </a:xfrm>
        </p:spPr>
        <p:txBody>
          <a:bodyPr anchor="ctr">
            <a:normAutofit/>
          </a:bodyPr>
          <a:lstStyle/>
          <a:p>
            <a:r>
              <a:rPr lang="en-US" dirty="0"/>
              <a:t>Backpropagation: where did it come from?</a:t>
            </a:r>
          </a:p>
        </p:txBody>
      </p:sp>
      <p:pic>
        <p:nvPicPr>
          <p:cNvPr id="6" name="Picture 5">
            <a:extLst>
              <a:ext uri="{FF2B5EF4-FFF2-40B4-BE49-F238E27FC236}">
                <a16:creationId xmlns:a16="http://schemas.microsoft.com/office/drawing/2014/main" id="{FC4119A0-5083-3C8F-F723-470D65215122}"/>
              </a:ext>
            </a:extLst>
          </p:cNvPr>
          <p:cNvPicPr>
            <a:picLocks noChangeAspect="1"/>
          </p:cNvPicPr>
          <p:nvPr/>
        </p:nvPicPr>
        <p:blipFill>
          <a:blip r:embed="rId3"/>
          <a:stretch>
            <a:fillRect/>
          </a:stretch>
        </p:blipFill>
        <p:spPr>
          <a:xfrm>
            <a:off x="1344673" y="1519259"/>
            <a:ext cx="6454653" cy="2888456"/>
          </a:xfrm>
          <a:prstGeom prst="rect">
            <a:avLst/>
          </a:prstGeom>
          <a:noFill/>
        </p:spPr>
      </p:pic>
      <p:sp>
        <p:nvSpPr>
          <p:cNvPr id="5" name="TextBox 4">
            <a:extLst>
              <a:ext uri="{FF2B5EF4-FFF2-40B4-BE49-F238E27FC236}">
                <a16:creationId xmlns:a16="http://schemas.microsoft.com/office/drawing/2014/main" id="{8B896A90-4DD8-9A79-5106-D62D56D105AA}"/>
              </a:ext>
            </a:extLst>
          </p:cNvPr>
          <p:cNvSpPr txBox="1"/>
          <p:nvPr/>
        </p:nvSpPr>
        <p:spPr>
          <a:xfrm>
            <a:off x="370799" y="1011428"/>
            <a:ext cx="8522829" cy="507831"/>
          </a:xfrm>
          <a:prstGeom prst="rect">
            <a:avLst/>
          </a:prstGeom>
          <a:noFill/>
        </p:spPr>
        <p:txBody>
          <a:bodyPr wrap="square">
            <a:spAutoFit/>
          </a:bodyPr>
          <a:lstStyle/>
          <a:p>
            <a:r>
              <a:rPr lang="en-GB" i="0" u="none" strike="noStrike" dirty="0" err="1">
                <a:effectLst/>
                <a:latin typeface="Arial" panose="020B0604020202020204" pitchFamily="34" charset="0"/>
              </a:rPr>
              <a:t>Rumelhart</a:t>
            </a:r>
            <a:r>
              <a:rPr lang="en-GB" i="0" u="none" strike="noStrike" dirty="0">
                <a:effectLst/>
                <a:latin typeface="Arial" panose="020B0604020202020204" pitchFamily="34" charset="0"/>
              </a:rPr>
              <a:t>, D. E., Hinton, G. E., &amp; Williams, R. J. (1986). Learning representations by back-propagating errors. </a:t>
            </a:r>
            <a:r>
              <a:rPr lang="en-GB" i="1" u="none" strike="noStrike" dirty="0">
                <a:effectLst/>
                <a:latin typeface="Arial" panose="020B0604020202020204" pitchFamily="34" charset="0"/>
              </a:rPr>
              <a:t>Nature</a:t>
            </a:r>
            <a:r>
              <a:rPr lang="en-GB" i="0" u="none" strike="noStrike" dirty="0">
                <a:effectLst/>
                <a:latin typeface="Arial" panose="020B0604020202020204" pitchFamily="34" charset="0"/>
              </a:rPr>
              <a:t>, </a:t>
            </a:r>
            <a:r>
              <a:rPr lang="en-GB" i="1" u="none" strike="noStrike" dirty="0">
                <a:effectLst/>
                <a:latin typeface="Arial" panose="020B0604020202020204" pitchFamily="34" charset="0"/>
              </a:rPr>
              <a:t>323</a:t>
            </a:r>
            <a:r>
              <a:rPr lang="en-GB" i="0" u="none" strike="noStrike" dirty="0">
                <a:effectLst/>
                <a:latin typeface="Arial" panose="020B0604020202020204" pitchFamily="34" charset="0"/>
              </a:rPr>
              <a:t>(6088), 533-536.</a:t>
            </a:r>
            <a:endParaRPr lang="en-US" dirty="0"/>
          </a:p>
        </p:txBody>
      </p:sp>
    </p:spTree>
    <p:extLst>
      <p:ext uri="{BB962C8B-B14F-4D97-AF65-F5344CB8AC3E}">
        <p14:creationId xmlns:p14="http://schemas.microsoft.com/office/powerpoint/2010/main" val="20149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CF81F-51C4-826A-5004-85192D108392}"/>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FFC2C074-43F4-A67E-C368-5A41D029E3D1}"/>
              </a:ext>
            </a:extLst>
          </p:cNvPr>
          <p:cNvPicPr>
            <a:picLocks noGrp="1" noRot="1" noChangeAspect="1" noMove="1" noResize="1" noEditPoints="1" noAdjustHandles="1" noChangeArrowheads="1" noChangeShapeType="1" noCrop="1"/>
          </p:cNvPicPr>
          <p:nvPr>
            <p:ph idx="1"/>
          </p:nvPr>
        </p:nvPicPr>
        <p:blipFill>
          <a:blip r:embed="rId3">
            <a:extLst>
              <a:ext uri="{28A0092B-C50C-407E-A947-70E740481C1C}">
                <a14:useLocalDpi xmlns:a14="http://schemas.microsoft.com/office/drawing/2010/main" val="0"/>
              </a:ext>
            </a:extLst>
          </a:blip>
          <a:srcRect t="7865" b="7865"/>
          <a:stretch/>
        </p:blipFill>
        <p:spPr bwMode="auto">
          <a:xfrm>
            <a:off x="20" y="10"/>
            <a:ext cx="9143980" cy="5143490"/>
          </a:xfrm>
          <a:prstGeom prst="rect">
            <a:avLst/>
          </a:prstGeom>
          <a:solidFill>
            <a:srgbClr val="FFFFFF"/>
          </a:solidFill>
        </p:spPr>
      </p:pic>
      <p:pic>
        <p:nvPicPr>
          <p:cNvPr id="6" name="Graphic 5" descr="Marker with solid fill">
            <a:extLst>
              <a:ext uri="{FF2B5EF4-FFF2-40B4-BE49-F238E27FC236}">
                <a16:creationId xmlns:a16="http://schemas.microsoft.com/office/drawing/2014/main" id="{2160C870-56FC-7AA2-2ABD-5C12069B8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98" y="564471"/>
            <a:ext cx="593863" cy="593863"/>
          </a:xfrm>
          <a:prstGeom prst="rect">
            <a:avLst/>
          </a:prstGeom>
        </p:spPr>
      </p:pic>
      <p:pic>
        <p:nvPicPr>
          <p:cNvPr id="17" name="Graphic 16" descr="Marker with solid fill">
            <a:extLst>
              <a:ext uri="{FF2B5EF4-FFF2-40B4-BE49-F238E27FC236}">
                <a16:creationId xmlns:a16="http://schemas.microsoft.com/office/drawing/2014/main" id="{CEF82C4A-9665-906A-0AD2-9A6705B926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97" y="564471"/>
            <a:ext cx="593863" cy="593863"/>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13361C0-DBD9-E601-9D6C-BA39A1ABCDB3}"/>
                  </a:ext>
                </a:extLst>
              </p:cNvPr>
              <p:cNvSpPr txBox="1"/>
              <p:nvPr/>
            </p:nvSpPr>
            <p:spPr>
              <a:xfrm>
                <a:off x="5584372" y="3439886"/>
                <a:ext cx="107768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sz="1800" b="1" i="1" smtClean="0">
                              <a:solidFill>
                                <a:srgbClr val="FFFF00"/>
                              </a:solidFill>
                              <a:latin typeface="Cambria Math" panose="02040503050406030204" pitchFamily="18" charset="0"/>
                              <a:ea typeface="Cambria Math" panose="02040503050406030204" pitchFamily="18" charset="0"/>
                            </a:rPr>
                          </m:ctrlPr>
                        </m:sSubPr>
                        <m:e>
                          <m:r>
                            <a:rPr lang="en-US" sz="1800" b="1" i="1" smtClean="0">
                              <a:solidFill>
                                <a:srgbClr val="FFFF00"/>
                              </a:solidFill>
                              <a:latin typeface="Cambria Math" panose="02040503050406030204" pitchFamily="18" charset="0"/>
                              <a:ea typeface="Cambria Math" panose="02040503050406030204" pitchFamily="18" charset="0"/>
                            </a:rPr>
                            <m:t>𝜵</m:t>
                          </m:r>
                        </m:e>
                        <m:sub>
                          <m:r>
                            <a:rPr lang="en-GB" sz="1800" b="1" i="1" smtClean="0">
                              <a:solidFill>
                                <a:srgbClr val="FFFF00"/>
                              </a:solidFill>
                              <a:latin typeface="Cambria Math" panose="02040503050406030204" pitchFamily="18" charset="0"/>
                              <a:ea typeface="Cambria Math" panose="02040503050406030204" pitchFamily="18" charset="0"/>
                            </a:rPr>
                            <m:t>𝒘</m:t>
                          </m:r>
                        </m:sub>
                      </m:sSub>
                      <m:r>
                        <a:rPr lang="en-GB" sz="1800" b="1" i="1" smtClean="0">
                          <a:solidFill>
                            <a:srgbClr val="FFFF00"/>
                          </a:solidFill>
                          <a:latin typeface="Cambria Math" panose="02040503050406030204" pitchFamily="18" charset="0"/>
                          <a:ea typeface="Cambria Math" panose="02040503050406030204" pitchFamily="18" charset="0"/>
                        </a:rPr>
                        <m:t>𝑳</m:t>
                      </m:r>
                    </m:oMath>
                  </m:oMathPara>
                </a14:m>
                <a:endParaRPr lang="en-US" sz="1800" b="1" dirty="0">
                  <a:solidFill>
                    <a:srgbClr val="FFFF00"/>
                  </a:solidFill>
                </a:endParaRPr>
              </a:p>
            </p:txBody>
          </p:sp>
        </mc:Choice>
        <mc:Fallback>
          <p:sp>
            <p:nvSpPr>
              <p:cNvPr id="3" name="TextBox 2">
                <a:extLst>
                  <a:ext uri="{FF2B5EF4-FFF2-40B4-BE49-F238E27FC236}">
                    <a16:creationId xmlns:a16="http://schemas.microsoft.com/office/drawing/2014/main" id="{213361C0-DBD9-E601-9D6C-BA39A1ABCDB3}"/>
                  </a:ext>
                </a:extLst>
              </p:cNvPr>
              <p:cNvSpPr txBox="1">
                <a:spLocks noRot="1" noChangeAspect="1" noMove="1" noResize="1" noEditPoints="1" noAdjustHandles="1" noChangeArrowheads="1" noChangeShapeType="1" noTextEdit="1"/>
              </p:cNvSpPr>
              <p:nvPr/>
            </p:nvSpPr>
            <p:spPr>
              <a:xfrm>
                <a:off x="5584372" y="3439886"/>
                <a:ext cx="1077686"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856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087 0.03735 C -0.00277 0.06389 -0.00625 0.09074 -0.01336 0.10864 C -0.02031 0.12655 -0.03455 0.13426 -0.04149 0.14537 C -0.04861 0.15618 -0.05208 0.16513 -0.05555 0.17439 " pathEditMode="relative" ptsTypes="AAAA">
                                      <p:cBhvr>
                                        <p:cTn id="12" dur="2000" fill="hold"/>
                                        <p:tgtEl>
                                          <p:spTgt spid="17"/>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5677 0.18025 C -0.07066 0.1963 -0.08455 0.21235 -0.09045 0.23797 C -0.09652 0.26389 -0.08871 0.31266 -0.0927 0.33457 C -0.0967 0.35648 -0.10486 0.35309 -0.11441 0.36945 C -0.12395 0.38581 -0.15017 0.41327 -0.15017 0.43303 C -0.15017 0.45309 -0.12968 0.47716 -0.11441 0.4892 C -0.09913 0.50124 -0.07586 0.49815 -0.05885 0.50463 C -0.04201 0.51111 -0.03194 0.52006 -0.01319 0.52778 C 0.00539 0.5355 0.03403 0.5429 0.05313 0.55093 C 0.07205 0.55895 0.08716 0.56698 0.10087 0.57624 C 0.11459 0.58519 0.12657 0.59692 0.13577 0.60525 " pathEditMode="relative" ptsTypes="AAAAAAAAAAA">
                                      <p:cBhvr>
                                        <p:cTn id="16" dur="2000" fill="hold"/>
                                        <p:tgtEl>
                                          <p:spTgt spid="1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F2EA-6CD0-0476-9451-79F4C8096931}"/>
              </a:ext>
            </a:extLst>
          </p:cNvPr>
          <p:cNvSpPr>
            <a:spLocks noGrp="1"/>
          </p:cNvSpPr>
          <p:nvPr>
            <p:ph type="title"/>
          </p:nvPr>
        </p:nvSpPr>
        <p:spPr/>
        <p:txBody>
          <a:bodyPr/>
          <a:lstStyle/>
          <a:p>
            <a:r>
              <a:rPr lang="en-US" dirty="0"/>
              <a:t>Recommended Reading List	</a:t>
            </a:r>
          </a:p>
        </p:txBody>
      </p:sp>
      <p:sp>
        <p:nvSpPr>
          <p:cNvPr id="3" name="Content Placeholder 2">
            <a:extLst>
              <a:ext uri="{FF2B5EF4-FFF2-40B4-BE49-F238E27FC236}">
                <a16:creationId xmlns:a16="http://schemas.microsoft.com/office/drawing/2014/main" id="{DE482775-5B4A-EDBF-C1A2-6A05CCD6A901}"/>
              </a:ext>
            </a:extLst>
          </p:cNvPr>
          <p:cNvSpPr>
            <a:spLocks noGrp="1"/>
          </p:cNvSpPr>
          <p:nvPr>
            <p:ph idx="1"/>
          </p:nvPr>
        </p:nvSpPr>
        <p:spPr/>
        <p:txBody>
          <a:bodyPr>
            <a:normAutofit fontScale="92500"/>
          </a:bodyPr>
          <a:lstStyle/>
          <a:p>
            <a:r>
              <a:rPr lang="en-GB" b="0" i="0" u="none" strike="noStrike" dirty="0">
                <a:solidFill>
                  <a:srgbClr val="A91F2E"/>
                </a:solidFill>
                <a:effectLst/>
                <a:latin typeface="Arial" panose="020B0604020202020204" pitchFamily="34" charset="0"/>
              </a:rPr>
              <a:t>Deep Learning, Section 6.5 Back-Propagation and Other Differentiation Algorithms (see Blackboard for pdf)</a:t>
            </a:r>
          </a:p>
          <a:p>
            <a:r>
              <a:rPr lang="en-GB" b="0" i="0" u="none" strike="noStrike" dirty="0">
                <a:solidFill>
                  <a:srgbClr val="222222"/>
                </a:solidFill>
                <a:effectLst/>
                <a:latin typeface="Arial" panose="020B0604020202020204" pitchFamily="34" charset="0"/>
              </a:rPr>
              <a:t>Hinton, G. (2022). The forward-forward algorithm: Some preliminary investigations.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arXiv:2212.13345</a:t>
            </a:r>
            <a:r>
              <a:rPr lang="en-GB" b="0" i="0" u="none" strike="noStrike" dirty="0">
                <a:solidFill>
                  <a:srgbClr val="222222"/>
                </a:solidFill>
                <a:effectLst/>
                <a:latin typeface="Arial" panose="020B0604020202020204" pitchFamily="34" charset="0"/>
              </a:rPr>
              <a:t>.</a:t>
            </a:r>
          </a:p>
          <a:p>
            <a:r>
              <a:rPr lang="en-GB" b="0" i="0" u="none" strike="noStrike" dirty="0" err="1">
                <a:solidFill>
                  <a:srgbClr val="000000"/>
                </a:solidFill>
                <a:effectLst/>
                <a:latin typeface="+mn-lt"/>
              </a:rPr>
              <a:t>Atilim</a:t>
            </a:r>
            <a:r>
              <a:rPr lang="en-GB" b="0" i="0" u="none" strike="noStrike" dirty="0">
                <a:solidFill>
                  <a:srgbClr val="000000"/>
                </a:solidFill>
                <a:effectLst/>
                <a:latin typeface="+mn-lt"/>
              </a:rPr>
              <a:t> </a:t>
            </a:r>
            <a:r>
              <a:rPr lang="en-GB" b="0" i="0" u="none" strike="noStrike" dirty="0" err="1">
                <a:solidFill>
                  <a:srgbClr val="000000"/>
                </a:solidFill>
                <a:effectLst/>
                <a:latin typeface="+mn-lt"/>
              </a:rPr>
              <a:t>Gunes</a:t>
            </a:r>
            <a:r>
              <a:rPr lang="en-GB" b="0" i="0" u="none" strike="noStrike" dirty="0">
                <a:solidFill>
                  <a:srgbClr val="000000"/>
                </a:solidFill>
                <a:effectLst/>
                <a:latin typeface="+mn-lt"/>
              </a:rPr>
              <a:t> </a:t>
            </a:r>
            <a:r>
              <a:rPr lang="en-GB" b="0" i="0" u="none" strike="noStrike" dirty="0" err="1">
                <a:solidFill>
                  <a:srgbClr val="000000"/>
                </a:solidFill>
                <a:effectLst/>
                <a:latin typeface="+mn-lt"/>
              </a:rPr>
              <a:t>Baydin</a:t>
            </a:r>
            <a:r>
              <a:rPr lang="en-GB" b="0" i="0" u="none" strike="noStrike" dirty="0">
                <a:solidFill>
                  <a:srgbClr val="000000"/>
                </a:solidFill>
                <a:effectLst/>
                <a:latin typeface="+mn-lt"/>
              </a:rPr>
              <a:t>, Barak A. </a:t>
            </a:r>
            <a:r>
              <a:rPr lang="en-GB" b="0" i="0" u="none" strike="noStrike" dirty="0" err="1">
                <a:solidFill>
                  <a:srgbClr val="000000"/>
                </a:solidFill>
                <a:effectLst/>
                <a:latin typeface="+mn-lt"/>
              </a:rPr>
              <a:t>Pearlmutter</a:t>
            </a:r>
            <a:r>
              <a:rPr lang="en-GB" b="0" i="0" u="none" strike="noStrike" dirty="0">
                <a:solidFill>
                  <a:srgbClr val="000000"/>
                </a:solidFill>
                <a:effectLst/>
                <a:latin typeface="+mn-lt"/>
              </a:rPr>
              <a:t>, Alexey </a:t>
            </a:r>
            <a:r>
              <a:rPr lang="en-GB" b="0" i="0" u="none" strike="noStrike" dirty="0" err="1">
                <a:solidFill>
                  <a:srgbClr val="000000"/>
                </a:solidFill>
                <a:effectLst/>
                <a:latin typeface="+mn-lt"/>
              </a:rPr>
              <a:t>Andreyevich</a:t>
            </a:r>
            <a:r>
              <a:rPr lang="en-GB" b="0" i="0" u="none" strike="noStrike" dirty="0">
                <a:solidFill>
                  <a:srgbClr val="000000"/>
                </a:solidFill>
                <a:effectLst/>
                <a:latin typeface="+mn-lt"/>
              </a:rPr>
              <a:t> </a:t>
            </a:r>
            <a:r>
              <a:rPr lang="en-GB" b="0" i="0" u="none" strike="noStrike" dirty="0" err="1">
                <a:solidFill>
                  <a:srgbClr val="000000"/>
                </a:solidFill>
                <a:effectLst/>
                <a:latin typeface="+mn-lt"/>
              </a:rPr>
              <a:t>Radul</a:t>
            </a:r>
            <a:r>
              <a:rPr lang="en-GB" b="0" i="0" u="none" strike="noStrike" dirty="0">
                <a:solidFill>
                  <a:srgbClr val="000000"/>
                </a:solidFill>
                <a:effectLst/>
                <a:latin typeface="+mn-lt"/>
              </a:rPr>
              <a:t>, Jeffrey Mark Siskind. Automatic differentiation in machine learning: a survey. </a:t>
            </a:r>
            <a:r>
              <a:rPr lang="en-GB" b="0" i="1" u="none" strike="noStrike" dirty="0">
                <a:solidFill>
                  <a:srgbClr val="000000"/>
                </a:solidFill>
                <a:effectLst/>
                <a:latin typeface="+mn-lt"/>
              </a:rPr>
              <a:t>The Journal of Machine Learning Research</a:t>
            </a:r>
            <a:r>
              <a:rPr lang="en-GB" b="0" i="0" u="none" strike="noStrike" dirty="0">
                <a:solidFill>
                  <a:srgbClr val="000000"/>
                </a:solidFill>
                <a:effectLst/>
                <a:latin typeface="+mn-lt"/>
              </a:rPr>
              <a:t>, 18(153):1--43, 2018</a:t>
            </a:r>
            <a:endParaRPr lang="en-GB" b="0" i="0" u="none" strike="noStrike" dirty="0">
              <a:solidFill>
                <a:srgbClr val="222222"/>
              </a:solidFill>
              <a:effectLst/>
              <a:latin typeface="+mn-lt"/>
            </a:endParaRPr>
          </a:p>
          <a:p>
            <a:r>
              <a:rPr lang="en-GB" i="0" u="none" strike="noStrike" dirty="0" err="1">
                <a:solidFill>
                  <a:schemeClr val="tx2"/>
                </a:solidFill>
                <a:effectLst/>
                <a:latin typeface="Arial" panose="020B0604020202020204" pitchFamily="34" charset="0"/>
              </a:rPr>
              <a:t>Rumelhart</a:t>
            </a:r>
            <a:r>
              <a:rPr lang="en-GB" i="0" u="none" strike="noStrike" dirty="0">
                <a:solidFill>
                  <a:schemeClr val="tx2"/>
                </a:solidFill>
                <a:effectLst/>
                <a:latin typeface="Arial" panose="020B0604020202020204" pitchFamily="34" charset="0"/>
              </a:rPr>
              <a:t>, D. E., Hinton, G. E., &amp; Williams, R. J. (1986). Learning representations by back-propagating errors. </a:t>
            </a:r>
            <a:r>
              <a:rPr lang="en-GB" i="1" u="none" strike="noStrike" dirty="0">
                <a:solidFill>
                  <a:schemeClr val="tx2"/>
                </a:solidFill>
                <a:effectLst/>
                <a:latin typeface="Arial" panose="020B0604020202020204" pitchFamily="34" charset="0"/>
              </a:rPr>
              <a:t>nature</a:t>
            </a:r>
            <a:r>
              <a:rPr lang="en-GB" i="0" u="none" strike="noStrike" dirty="0">
                <a:solidFill>
                  <a:schemeClr val="tx2"/>
                </a:solidFill>
                <a:effectLst/>
                <a:latin typeface="Arial" panose="020B0604020202020204" pitchFamily="34" charset="0"/>
              </a:rPr>
              <a:t>, </a:t>
            </a:r>
            <a:r>
              <a:rPr lang="en-GB" i="1" u="none" strike="noStrike" dirty="0">
                <a:solidFill>
                  <a:schemeClr val="tx2"/>
                </a:solidFill>
                <a:effectLst/>
                <a:latin typeface="Arial" panose="020B0604020202020204" pitchFamily="34" charset="0"/>
              </a:rPr>
              <a:t>323</a:t>
            </a:r>
            <a:r>
              <a:rPr lang="en-GB" i="0" u="none" strike="noStrike" dirty="0">
                <a:solidFill>
                  <a:schemeClr val="tx2"/>
                </a:solidFill>
                <a:effectLst/>
                <a:latin typeface="Arial" panose="020B0604020202020204" pitchFamily="34" charset="0"/>
              </a:rPr>
              <a:t>(6088), 533-536.</a:t>
            </a:r>
            <a:endParaRPr lang="en-US" dirty="0">
              <a:solidFill>
                <a:schemeClr val="tx2"/>
              </a:solidFill>
            </a:endParaRPr>
          </a:p>
          <a:p>
            <a:pPr marL="0" indent="0">
              <a:buNone/>
            </a:pPr>
            <a:endParaRPr lang="en-US" dirty="0"/>
          </a:p>
          <a:p>
            <a:endParaRPr lang="en-US" dirty="0"/>
          </a:p>
        </p:txBody>
      </p:sp>
      <p:sp>
        <p:nvSpPr>
          <p:cNvPr id="4" name="TextBox 3">
            <a:extLst>
              <a:ext uri="{FF2B5EF4-FFF2-40B4-BE49-F238E27FC236}">
                <a16:creationId xmlns:a16="http://schemas.microsoft.com/office/drawing/2014/main" id="{4AA59052-662D-2E75-FEC2-99FAFAF597C3}"/>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3081611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A709D-DBB5-2B1C-6E89-9CD2C40EA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B8BEE-15A3-AE48-01D2-DDC83E11F4B8}"/>
              </a:ext>
            </a:extLst>
          </p:cNvPr>
          <p:cNvSpPr>
            <a:spLocks noGrp="1"/>
          </p:cNvSpPr>
          <p:nvPr>
            <p:ph type="title"/>
          </p:nvPr>
        </p:nvSpPr>
        <p:spPr/>
        <p:txBody>
          <a:bodyPr/>
          <a:lstStyle/>
          <a:p>
            <a:r>
              <a:rPr lang="en-US" dirty="0"/>
              <a:t>Drawbacks</a:t>
            </a:r>
          </a:p>
        </p:txBody>
      </p:sp>
      <p:grpSp>
        <p:nvGrpSpPr>
          <p:cNvPr id="31" name="Group 30">
            <a:extLst>
              <a:ext uri="{FF2B5EF4-FFF2-40B4-BE49-F238E27FC236}">
                <a16:creationId xmlns:a16="http://schemas.microsoft.com/office/drawing/2014/main" id="{C26F77FA-FBCF-4DFC-A743-140DB270B930}"/>
              </a:ext>
            </a:extLst>
          </p:cNvPr>
          <p:cNvGrpSpPr/>
          <p:nvPr/>
        </p:nvGrpSpPr>
        <p:grpSpPr>
          <a:xfrm>
            <a:off x="1712770" y="1831581"/>
            <a:ext cx="5718459" cy="1480337"/>
            <a:chOff x="1037646" y="1847258"/>
            <a:chExt cx="5718459" cy="1480337"/>
          </a:xfrm>
        </p:grpSpPr>
        <p:grpSp>
          <p:nvGrpSpPr>
            <p:cNvPr id="6" name="Group 5">
              <a:extLst>
                <a:ext uri="{FF2B5EF4-FFF2-40B4-BE49-F238E27FC236}">
                  <a16:creationId xmlns:a16="http://schemas.microsoft.com/office/drawing/2014/main" id="{4886C786-F484-BF3B-D911-B89B5CAFBC01}"/>
                </a:ext>
              </a:extLst>
            </p:cNvPr>
            <p:cNvGrpSpPr/>
            <p:nvPr/>
          </p:nvGrpSpPr>
          <p:grpSpPr>
            <a:xfrm>
              <a:off x="4862299" y="2225469"/>
              <a:ext cx="824949" cy="787677"/>
              <a:chOff x="2209365" y="3047006"/>
              <a:chExt cx="944218" cy="904460"/>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D05411E8-9DBA-5306-AD40-C1B4D0001445}"/>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6" name="Oval 25">
                    <a:extLst>
                      <a:ext uri="{FF2B5EF4-FFF2-40B4-BE49-F238E27FC236}">
                        <a16:creationId xmlns:a16="http://schemas.microsoft.com/office/drawing/2014/main" id="{D05411E8-9DBA-5306-AD40-C1B4D0001445}"/>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3"/>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1E4621-3AE5-8348-AC1B-DEACF649CB44}"/>
                      </a:ext>
                    </a:extLst>
                  </p:cNvPr>
                  <p:cNvSpPr txBox="1"/>
                  <p:nvPr/>
                </p:nvSpPr>
                <p:spPr>
                  <a:xfrm>
                    <a:off x="2295982" y="3146711"/>
                    <a:ext cx="791001" cy="7050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sz="1400" i="1">
                                  <a:latin typeface="Cambria Math" panose="02040503050406030204" pitchFamily="18" charset="0"/>
                                </a:rPr>
                              </m:ctrlPr>
                            </m:naryPr>
                            <m:sub/>
                            <m:sup/>
                            <m:e>
                              <m:sSup>
                                <m:sSupPr>
                                  <m:ctrlPr>
                                    <a:rPr lang="en-GB" sz="1400" i="1">
                                      <a:latin typeface="Cambria Math" panose="02040503050406030204" pitchFamily="18" charset="0"/>
                                    </a:rPr>
                                  </m:ctrlPr>
                                </m:sSupPr>
                                <m:e>
                                  <m:r>
                                    <a:rPr lang="en-GB" sz="1400" i="1">
                                      <a:latin typeface="Cambria Math" panose="02040503050406030204" pitchFamily="18" charset="0"/>
                                    </a:rPr>
                                    <m:t>𝑥</m:t>
                                  </m:r>
                                </m:e>
                                <m:sup>
                                  <m:r>
                                    <a:rPr lang="en-GB" sz="1400" i="1">
                                      <a:latin typeface="Cambria Math" panose="02040503050406030204" pitchFamily="18" charset="0"/>
                                    </a:rPr>
                                    <m:t>2</m:t>
                                  </m:r>
                                </m:sup>
                              </m:sSup>
                            </m:e>
                          </m:nary>
                        </m:oMath>
                      </m:oMathPara>
                    </a14:m>
                    <a:endParaRPr lang="en-US" sz="2400" dirty="0"/>
                  </a:p>
                </p:txBody>
              </p:sp>
            </mc:Choice>
            <mc:Fallback>
              <p:sp>
                <p:nvSpPr>
                  <p:cNvPr id="27" name="TextBox 26">
                    <a:extLst>
                      <a:ext uri="{FF2B5EF4-FFF2-40B4-BE49-F238E27FC236}">
                        <a16:creationId xmlns:a16="http://schemas.microsoft.com/office/drawing/2014/main" id="{7E1E4621-3AE5-8348-AC1B-DEACF649CB44}"/>
                      </a:ext>
                    </a:extLst>
                  </p:cNvPr>
                  <p:cNvSpPr txBox="1">
                    <a:spLocks noRot="1" noChangeAspect="1" noMove="1" noResize="1" noEditPoints="1" noAdjustHandles="1" noChangeArrowheads="1" noChangeShapeType="1" noTextEdit="1"/>
                  </p:cNvSpPr>
                  <p:nvPr/>
                </p:nvSpPr>
                <p:spPr>
                  <a:xfrm>
                    <a:off x="2295982" y="3146711"/>
                    <a:ext cx="791001" cy="705049"/>
                  </a:xfrm>
                  <a:prstGeom prst="rect">
                    <a:avLst/>
                  </a:prstGeom>
                  <a:blipFill>
                    <a:blip r:embed="rId4"/>
                    <a:stretch>
                      <a:fillRect l="-83636" t="-116327" r="-16364" b="-171429"/>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4C27BCB0-607D-6268-2AC1-57CD787E59AA}"/>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D09BB19-FE5E-7FB1-F790-854017A5E983}"/>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1D09BB19-FE5E-7FB1-F790-854017A5E983}"/>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5"/>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F0D7AFC-6228-03EC-D43A-4EAF4F577BF1}"/>
                      </a:ext>
                    </a:extLst>
                  </p:cNvPr>
                  <p:cNvSpPr txBox="1"/>
                  <p:nvPr/>
                </p:nvSpPr>
                <p:spPr>
                  <a:xfrm>
                    <a:off x="2377080" y="2929184"/>
                    <a:ext cx="618682"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5F0D7AFC-6228-03EC-D43A-4EAF4F577BF1}"/>
                      </a:ext>
                    </a:extLst>
                  </p:cNvPr>
                  <p:cNvSpPr txBox="1">
                    <a:spLocks noRot="1" noChangeAspect="1" noMove="1" noResize="1" noEditPoints="1" noAdjustHandles="1" noChangeArrowheads="1" noChangeShapeType="1" noTextEdit="1"/>
                  </p:cNvSpPr>
                  <p:nvPr/>
                </p:nvSpPr>
                <p:spPr>
                  <a:xfrm>
                    <a:off x="2377080" y="2929184"/>
                    <a:ext cx="618682" cy="600795"/>
                  </a:xfrm>
                  <a:prstGeom prst="rect">
                    <a:avLst/>
                  </a:prstGeom>
                  <a:blipFill>
                    <a:blip r:embed="rId6"/>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DC9CDB66-30C0-AA3E-0AC7-D391FABEE0F0}"/>
                </a:ext>
              </a:extLst>
            </p:cNvPr>
            <p:cNvCxnSpPr>
              <a:cxnSpLocks/>
              <a:stCxn id="26" idx="6"/>
            </p:cNvCxnSpPr>
            <p:nvPr/>
          </p:nvCxnSpPr>
          <p:spPr>
            <a:xfrm>
              <a:off x="5687244" y="2619308"/>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 name="Group 12">
              <a:extLst>
                <a:ext uri="{FF2B5EF4-FFF2-40B4-BE49-F238E27FC236}">
                  <a16:creationId xmlns:a16="http://schemas.microsoft.com/office/drawing/2014/main" id="{9627D5B6-4984-6BFD-6FEC-B43C6A028BDE}"/>
                </a:ext>
              </a:extLst>
            </p:cNvPr>
            <p:cNvGrpSpPr/>
            <p:nvPr/>
          </p:nvGrpSpPr>
          <p:grpSpPr>
            <a:xfrm>
              <a:off x="1037646" y="1847258"/>
              <a:ext cx="1714975" cy="1480337"/>
              <a:chOff x="1037646" y="1847258"/>
              <a:chExt cx="1714975" cy="1480337"/>
            </a:xfrm>
          </p:grpSpPr>
          <p:cxnSp>
            <p:nvCxnSpPr>
              <p:cNvPr id="16" name="Straight Arrow Connector 15">
                <a:extLst>
                  <a:ext uri="{FF2B5EF4-FFF2-40B4-BE49-F238E27FC236}">
                    <a16:creationId xmlns:a16="http://schemas.microsoft.com/office/drawing/2014/main" id="{77650385-13B2-5D02-4872-68FC2BD13784}"/>
                  </a:ext>
                </a:extLst>
              </p:cNvPr>
              <p:cNvCxnSpPr>
                <a:cxnSpLocks/>
                <a:endCxn id="24"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BD4CDC4D-E669-598A-8587-1AD4B7C15558}"/>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A10076-5ABA-3DB0-EB7B-55061B5BE1AC}"/>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76A10076-5ABA-3DB0-EB7B-55061B5BE1AC}"/>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5DDA10-B217-C484-6EB9-336E55FB8B58}"/>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9" name="TextBox 18">
                      <a:extLst>
                        <a:ext uri="{FF2B5EF4-FFF2-40B4-BE49-F238E27FC236}">
                          <a16:creationId xmlns:a16="http://schemas.microsoft.com/office/drawing/2014/main" id="{F65DDA10-B217-C484-6EB9-336E55FB8B58}"/>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8"/>
                      <a:stretch>
                        <a:fillRect/>
                      </a:stretch>
                    </a:blipFill>
                    <a:ln w="38100"/>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87E48776-F554-B661-6AD6-B5C9670BD07F}"/>
                    </a:ext>
                  </a:extLst>
                </p:cNvPr>
                <p:cNvGrpSpPr/>
                <p:nvPr/>
              </p:nvGrpSpPr>
              <p:grpSpPr>
                <a:xfrm>
                  <a:off x="1359289" y="1997299"/>
                  <a:ext cx="1393332" cy="1180255"/>
                  <a:chOff x="1359289" y="1997299"/>
                  <a:chExt cx="1393332" cy="1180255"/>
                </a:xfrm>
              </p:grpSpPr>
              <p:cxnSp>
                <p:nvCxnSpPr>
                  <p:cNvPr id="21" name="Straight Arrow Connector 20">
                    <a:extLst>
                      <a:ext uri="{FF2B5EF4-FFF2-40B4-BE49-F238E27FC236}">
                        <a16:creationId xmlns:a16="http://schemas.microsoft.com/office/drawing/2014/main" id="{357EA36E-BCCA-83F6-2768-540B729084B1}"/>
                      </a:ext>
                    </a:extLst>
                  </p:cNvPr>
                  <p:cNvCxnSpPr>
                    <a:cxnSpLocks/>
                    <a:endCxn id="24"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C0F02F86-09AB-3D58-1D50-9420D4DA595D}"/>
                      </a:ext>
                    </a:extLst>
                  </p:cNvPr>
                  <p:cNvCxnSpPr>
                    <a:cxnSpLocks/>
                    <a:stCxn id="18"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ED3AA087-5F78-706D-9970-050AB011F284}"/>
                      </a:ext>
                    </a:extLst>
                  </p:cNvPr>
                  <p:cNvCxnSpPr>
                    <a:cxnSpLocks/>
                    <a:stCxn id="19"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28" name="Straight Arrow Connector 27">
              <a:extLst>
                <a:ext uri="{FF2B5EF4-FFF2-40B4-BE49-F238E27FC236}">
                  <a16:creationId xmlns:a16="http://schemas.microsoft.com/office/drawing/2014/main" id="{1AE731F4-54E5-CCFE-882B-A5916CB964A9}"/>
                </a:ext>
              </a:extLst>
            </p:cNvPr>
            <p:cNvCxnSpPr>
              <a:cxnSpLocks/>
              <a:stCxn id="24" idx="6"/>
              <a:endCxn id="26" idx="2"/>
            </p:cNvCxnSpPr>
            <p:nvPr/>
          </p:nvCxnSpPr>
          <p:spPr>
            <a:xfrm>
              <a:off x="3456758" y="2619308"/>
              <a:ext cx="1405538"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BA3DA7A-20A2-C5A3-6DE9-A620BA700FD5}"/>
                  </a:ext>
                </a:extLst>
              </p:cNvPr>
              <p:cNvSpPr txBox="1"/>
              <p:nvPr/>
            </p:nvSpPr>
            <p:spPr>
              <a:xfrm>
                <a:off x="1103375" y="1267980"/>
                <a:ext cx="586408" cy="437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mr>
                            <m:mr>
                              <m:e>
                                <m:r>
                                  <a:rPr lang="en-GB" b="0" i="1" smtClean="0">
                                    <a:latin typeface="Cambria Math" panose="02040503050406030204" pitchFamily="18" charset="0"/>
                                  </a:rPr>
                                  <m:t>0.7</m:t>
                                </m:r>
                              </m:e>
                            </m:mr>
                          </m:m>
                        </m:e>
                      </m:d>
                    </m:oMath>
                  </m:oMathPara>
                </a14:m>
                <a:endParaRPr lang="en-US" dirty="0"/>
              </a:p>
            </p:txBody>
          </p:sp>
        </mc:Choice>
        <mc:Fallback xmlns="">
          <p:sp>
            <p:nvSpPr>
              <p:cNvPr id="32" name="TextBox 31">
                <a:extLst>
                  <a:ext uri="{FF2B5EF4-FFF2-40B4-BE49-F238E27FC236}">
                    <a16:creationId xmlns:a16="http://schemas.microsoft.com/office/drawing/2014/main" id="{9BA3DA7A-20A2-C5A3-6DE9-A620BA700FD5}"/>
                  </a:ext>
                </a:extLst>
              </p:cNvPr>
              <p:cNvSpPr txBox="1">
                <a:spLocks noRot="1" noChangeAspect="1" noMove="1" noResize="1" noEditPoints="1" noAdjustHandles="1" noChangeArrowheads="1" noChangeShapeType="1" noTextEdit="1"/>
              </p:cNvSpPr>
              <p:nvPr/>
            </p:nvSpPr>
            <p:spPr>
              <a:xfrm>
                <a:off x="1103375" y="1267980"/>
                <a:ext cx="586408" cy="437427"/>
              </a:xfrm>
              <a:prstGeom prst="rect">
                <a:avLst/>
              </a:prstGeom>
              <a:blipFill>
                <a:blip r:embed="rId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4ABB2A0-6B1C-2388-0E53-5E1886E4E63E}"/>
                  </a:ext>
                </a:extLst>
              </p:cNvPr>
              <p:cNvSpPr txBox="1"/>
              <p:nvPr/>
            </p:nvSpPr>
            <p:spPr>
              <a:xfrm>
                <a:off x="643909" y="2603630"/>
                <a:ext cx="586408"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0</m:t>
                                </m:r>
                                <m:r>
                                  <a:rPr lang="en-GB" b="0" i="1" smtClean="0">
                                    <a:latin typeface="Cambria Math" panose="02040503050406030204" pitchFamily="18" charset="0"/>
                                  </a:rPr>
                                  <m:t>.3</m:t>
                                </m:r>
                              </m:e>
                              <m:e>
                                <m:r>
                                  <a:rPr lang="en-GB" b="0" i="1" smtClean="0">
                                    <a:latin typeface="Cambria Math" panose="02040503050406030204" pitchFamily="18" charset="0"/>
                                  </a:rPr>
                                  <m:t>−0.5</m:t>
                                </m:r>
                              </m:e>
                            </m:mr>
                            <m:mr>
                              <m:e>
                                <m:r>
                                  <a:rPr lang="en-GB" b="0" i="1" smtClean="0">
                                    <a:latin typeface="Cambria Math" panose="02040503050406030204" pitchFamily="18" charset="0"/>
                                  </a:rPr>
                                  <m:t>0.7</m:t>
                                </m:r>
                              </m:e>
                              <m:e>
                                <m:r>
                                  <a:rPr lang="en-GB" b="0" i="1" smtClean="0">
                                    <a:latin typeface="Cambria Math" panose="02040503050406030204" pitchFamily="18" charset="0"/>
                                  </a:rPr>
                                  <m:t>0.1</m:t>
                                </m:r>
                              </m:e>
                            </m:mr>
                          </m:m>
                        </m:e>
                      </m:d>
                    </m:oMath>
                  </m:oMathPara>
                </a14:m>
                <a:endParaRPr lang="en-US" dirty="0"/>
              </a:p>
            </p:txBody>
          </p:sp>
        </mc:Choice>
        <mc:Fallback xmlns="">
          <p:sp>
            <p:nvSpPr>
              <p:cNvPr id="33" name="TextBox 32">
                <a:extLst>
                  <a:ext uri="{FF2B5EF4-FFF2-40B4-BE49-F238E27FC236}">
                    <a16:creationId xmlns:a16="http://schemas.microsoft.com/office/drawing/2014/main" id="{44ABB2A0-6B1C-2388-0E53-5E1886E4E63E}"/>
                  </a:ext>
                </a:extLst>
              </p:cNvPr>
              <p:cNvSpPr txBox="1">
                <a:spLocks noRot="1" noChangeAspect="1" noMove="1" noResize="1" noEditPoints="1" noAdjustHandles="1" noChangeArrowheads="1" noChangeShapeType="1" noTextEdit="1"/>
              </p:cNvSpPr>
              <p:nvPr/>
            </p:nvSpPr>
            <p:spPr>
              <a:xfrm>
                <a:off x="643909" y="2603630"/>
                <a:ext cx="586408" cy="443006"/>
              </a:xfrm>
              <a:prstGeom prst="rect">
                <a:avLst/>
              </a:prstGeom>
              <a:blipFill>
                <a:blip r:embed="rId10"/>
                <a:stretch>
                  <a:fillRect r="-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1A83E4D-756C-B52F-C9A6-5049070BD106}"/>
                  </a:ext>
                </a:extLst>
              </p:cNvPr>
              <p:cNvSpPr txBox="1"/>
              <p:nvPr/>
            </p:nvSpPr>
            <p:spPr>
              <a:xfrm>
                <a:off x="353539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34" name="TextBox 33">
                <a:extLst>
                  <a:ext uri="{FF2B5EF4-FFF2-40B4-BE49-F238E27FC236}">
                    <a16:creationId xmlns:a16="http://schemas.microsoft.com/office/drawing/2014/main" id="{D1A83E4D-756C-B52F-C9A6-5049070BD106}"/>
                  </a:ext>
                </a:extLst>
              </p:cNvPr>
              <p:cNvSpPr txBox="1">
                <a:spLocks noRot="1" noChangeAspect="1" noMove="1" noResize="1" noEditPoints="1" noAdjustHandles="1" noChangeArrowheads="1" noChangeShapeType="1" noTextEdit="1"/>
              </p:cNvSpPr>
              <p:nvPr/>
            </p:nvSpPr>
            <p:spPr>
              <a:xfrm>
                <a:off x="3535392" y="1831581"/>
                <a:ext cx="321643" cy="300082"/>
              </a:xfrm>
              <a:prstGeom prst="rect">
                <a:avLst/>
              </a:prstGeom>
              <a:blipFill>
                <a:blip r:embed="rId11"/>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F60CD70-E136-D523-E099-0E8E42A0CD78}"/>
                  </a:ext>
                </a:extLst>
              </p:cNvPr>
              <p:cNvSpPr txBox="1"/>
              <p:nvPr/>
            </p:nvSpPr>
            <p:spPr>
              <a:xfrm>
                <a:off x="5789072" y="1831581"/>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35" name="TextBox 34">
                <a:extLst>
                  <a:ext uri="{FF2B5EF4-FFF2-40B4-BE49-F238E27FC236}">
                    <a16:creationId xmlns:a16="http://schemas.microsoft.com/office/drawing/2014/main" id="{AF60CD70-E136-D523-E099-0E8E42A0CD78}"/>
                  </a:ext>
                </a:extLst>
              </p:cNvPr>
              <p:cNvSpPr txBox="1">
                <a:spLocks noRot="1" noChangeAspect="1" noMove="1" noResize="1" noEditPoints="1" noAdjustHandles="1" noChangeArrowheads="1" noChangeShapeType="1" noTextEdit="1"/>
              </p:cNvSpPr>
              <p:nvPr/>
            </p:nvSpPr>
            <p:spPr>
              <a:xfrm>
                <a:off x="5789072" y="1831581"/>
                <a:ext cx="321643" cy="300082"/>
              </a:xfrm>
              <a:prstGeom prst="rect">
                <a:avLst/>
              </a:prstGeom>
              <a:blipFill>
                <a:blip r:embed="rId12"/>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967EC3E-4BE2-D66F-3EDE-7907E3D1F42F}"/>
                  </a:ext>
                </a:extLst>
              </p:cNvPr>
              <p:cNvSpPr txBox="1"/>
              <p:nvPr/>
            </p:nvSpPr>
            <p:spPr>
              <a:xfrm>
                <a:off x="4162426" y="2164856"/>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GB" b="0" i="1" smtClean="0">
                                    <a:latin typeface="Cambria Math" panose="02040503050406030204" pitchFamily="18" charset="0"/>
                                  </a:rPr>
                                  <m:t>−</m:t>
                                </m:r>
                                <m:r>
                                  <a:rPr lang="en-GB" b="0" i="1" smtClean="0">
                                    <a:latin typeface="Cambria Math" panose="02040503050406030204" pitchFamily="18" charset="0"/>
                                  </a:rPr>
                                  <m:t>0.26</m:t>
                                </m:r>
                              </m:e>
                            </m:mr>
                            <m:mr>
                              <m:e>
                                <m:r>
                                  <a:rPr lang="en-GB" b="0" i="1" smtClean="0">
                                    <a:latin typeface="Cambria Math" panose="02040503050406030204" pitchFamily="18" charset="0"/>
                                  </a:rPr>
                                  <m:t>0.28</m:t>
                                </m:r>
                              </m:e>
                            </m:mr>
                          </m:m>
                        </m:e>
                      </m:d>
                    </m:oMath>
                  </m:oMathPara>
                </a14:m>
                <a:endParaRPr lang="en-US" dirty="0"/>
              </a:p>
            </p:txBody>
          </p:sp>
        </mc:Choice>
        <mc:Fallback xmlns="">
          <p:sp>
            <p:nvSpPr>
              <p:cNvPr id="40" name="TextBox 39">
                <a:extLst>
                  <a:ext uri="{FF2B5EF4-FFF2-40B4-BE49-F238E27FC236}">
                    <a16:creationId xmlns:a16="http://schemas.microsoft.com/office/drawing/2014/main" id="{D967EC3E-4BE2-D66F-3EDE-7907E3D1F42F}"/>
                  </a:ext>
                </a:extLst>
              </p:cNvPr>
              <p:cNvSpPr txBox="1">
                <a:spLocks noRot="1" noChangeAspect="1" noMove="1" noResize="1" noEditPoints="1" noAdjustHandles="1" noChangeArrowheads="1" noChangeShapeType="1" noTextEdit="1"/>
              </p:cNvSpPr>
              <p:nvPr/>
            </p:nvSpPr>
            <p:spPr>
              <a:xfrm>
                <a:off x="4162426" y="2164856"/>
                <a:ext cx="586408" cy="438774"/>
              </a:xfrm>
              <a:prstGeom prst="rect">
                <a:avLst/>
              </a:prstGeom>
              <a:blipFill>
                <a:blip r:embed="rId13"/>
                <a:stretch>
                  <a:fillRect r="-14894"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3EE4949-E52D-1DD6-15C7-EFE82FC58738}"/>
                  </a:ext>
                </a:extLst>
              </p:cNvPr>
              <p:cNvSpPr txBox="1"/>
              <p:nvPr/>
            </p:nvSpPr>
            <p:spPr>
              <a:xfrm>
                <a:off x="6438051" y="2240098"/>
                <a:ext cx="65274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0.146</m:t>
                      </m:r>
                    </m:oMath>
                  </m:oMathPara>
                </a14:m>
                <a:endParaRPr lang="en-US" dirty="0"/>
              </a:p>
            </p:txBody>
          </p:sp>
        </mc:Choice>
        <mc:Fallback xmlns="">
          <p:sp>
            <p:nvSpPr>
              <p:cNvPr id="41" name="TextBox 40">
                <a:extLst>
                  <a:ext uri="{FF2B5EF4-FFF2-40B4-BE49-F238E27FC236}">
                    <a16:creationId xmlns:a16="http://schemas.microsoft.com/office/drawing/2014/main" id="{03EE4949-E52D-1DD6-15C7-EFE82FC58738}"/>
                  </a:ext>
                </a:extLst>
              </p:cNvPr>
              <p:cNvSpPr txBox="1">
                <a:spLocks noRot="1" noChangeAspect="1" noMove="1" noResize="1" noEditPoints="1" noAdjustHandles="1" noChangeArrowheads="1" noChangeShapeType="1" noTextEdit="1"/>
              </p:cNvSpPr>
              <p:nvPr/>
            </p:nvSpPr>
            <p:spPr>
              <a:xfrm>
                <a:off x="6438051" y="2240098"/>
                <a:ext cx="652743" cy="30008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1554058-8FC2-68BD-AC6D-CC62C3B66ABE}"/>
                  </a:ext>
                </a:extLst>
              </p:cNvPr>
              <p:cNvSpPr txBox="1"/>
              <p:nvPr/>
            </p:nvSpPr>
            <p:spPr>
              <a:xfrm>
                <a:off x="4184164" y="2684912"/>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0.52</m:t>
                                </m:r>
                              </m:e>
                            </m:mr>
                            <m:mr>
                              <m:e>
                                <m:r>
                                  <a:rPr lang="en-GB" b="0" i="1" smtClean="0">
                                    <a:solidFill>
                                      <a:schemeClr val="tx2"/>
                                    </a:solidFill>
                                    <a:latin typeface="Cambria Math" panose="02040503050406030204" pitchFamily="18" charset="0"/>
                                  </a:rPr>
                                  <m:t>0.56</m:t>
                                </m:r>
                              </m:e>
                            </m:mr>
                          </m:m>
                        </m:e>
                      </m:d>
                    </m:oMath>
                  </m:oMathPara>
                </a14:m>
                <a:endParaRPr lang="en-US" dirty="0">
                  <a:solidFill>
                    <a:schemeClr val="tx2"/>
                  </a:solidFill>
                </a:endParaRPr>
              </a:p>
            </p:txBody>
          </p:sp>
        </mc:Choice>
        <mc:Fallback xmlns="">
          <p:sp>
            <p:nvSpPr>
              <p:cNvPr id="46" name="TextBox 45">
                <a:extLst>
                  <a:ext uri="{FF2B5EF4-FFF2-40B4-BE49-F238E27FC236}">
                    <a16:creationId xmlns:a16="http://schemas.microsoft.com/office/drawing/2014/main" id="{E1554058-8FC2-68BD-AC6D-CC62C3B66ABE}"/>
                  </a:ext>
                </a:extLst>
              </p:cNvPr>
              <p:cNvSpPr txBox="1">
                <a:spLocks noRot="1" noChangeAspect="1" noMove="1" noResize="1" noEditPoints="1" noAdjustHandles="1" noChangeArrowheads="1" noChangeShapeType="1" noTextEdit="1"/>
              </p:cNvSpPr>
              <p:nvPr/>
            </p:nvSpPr>
            <p:spPr>
              <a:xfrm>
                <a:off x="4184164" y="2684912"/>
                <a:ext cx="586408" cy="438774"/>
              </a:xfrm>
              <a:prstGeom prst="rect">
                <a:avLst/>
              </a:prstGeom>
              <a:blipFill>
                <a:blip r:embed="rId15"/>
                <a:stretch>
                  <a:fillRect r="-12766"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7950199-9339-DB31-C1B2-3A6ED1BD5446}"/>
                  </a:ext>
                </a:extLst>
              </p:cNvPr>
              <p:cNvSpPr txBox="1"/>
              <p:nvPr/>
            </p:nvSpPr>
            <p:spPr>
              <a:xfrm>
                <a:off x="298094" y="3051373"/>
                <a:ext cx="586408" cy="456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solidFill>
                              <a:latin typeface="Cambria Math" panose="02040503050406030204" pitchFamily="18" charset="0"/>
                            </a:rPr>
                          </m:ctrlPr>
                        </m:dPr>
                        <m:e>
                          <m:m>
                            <m:mPr>
                              <m:mcs>
                                <m:mc>
                                  <m:mcPr>
                                    <m:count m:val="2"/>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0.156</m:t>
                                </m:r>
                              </m:e>
                              <m:e>
                                <m:r>
                                  <a:rPr lang="en-GB" b="0" i="1" smtClean="0">
                                    <a:solidFill>
                                      <a:schemeClr val="tx2"/>
                                    </a:solidFill>
                                    <a:latin typeface="Cambria Math" panose="02040503050406030204" pitchFamily="18" charset="0"/>
                                  </a:rPr>
                                  <m:t>0.168</m:t>
                                </m:r>
                              </m:e>
                            </m:mr>
                            <m:mr>
                              <m:e>
                                <m:r>
                                  <a:rPr lang="en-GB" b="0" i="1" smtClean="0">
                                    <a:solidFill>
                                      <a:schemeClr val="tx2"/>
                                    </a:solidFill>
                                    <a:latin typeface="Cambria Math" panose="02040503050406030204" pitchFamily="18" charset="0"/>
                                  </a:rPr>
                                  <m:t>−0.364</m:t>
                                </m:r>
                              </m:e>
                              <m:e>
                                <m:r>
                                  <a:rPr lang="en-GB" b="0" i="1" smtClean="0">
                                    <a:solidFill>
                                      <a:schemeClr val="tx2"/>
                                    </a:solidFill>
                                    <a:latin typeface="Cambria Math" panose="02040503050406030204" pitchFamily="18" charset="0"/>
                                  </a:rPr>
                                  <m:t>0.392</m:t>
                                </m:r>
                              </m:e>
                            </m:mr>
                          </m:m>
                        </m:e>
                      </m:d>
                    </m:oMath>
                  </m:oMathPara>
                </a14:m>
                <a:endParaRPr lang="en-US" dirty="0">
                  <a:solidFill>
                    <a:schemeClr val="tx2"/>
                  </a:solidFill>
                </a:endParaRPr>
              </a:p>
            </p:txBody>
          </p:sp>
        </mc:Choice>
        <mc:Fallback xmlns="">
          <p:sp>
            <p:nvSpPr>
              <p:cNvPr id="59" name="TextBox 58">
                <a:extLst>
                  <a:ext uri="{FF2B5EF4-FFF2-40B4-BE49-F238E27FC236}">
                    <a16:creationId xmlns:a16="http://schemas.microsoft.com/office/drawing/2014/main" id="{D7950199-9339-DB31-C1B2-3A6ED1BD5446}"/>
                  </a:ext>
                </a:extLst>
              </p:cNvPr>
              <p:cNvSpPr txBox="1">
                <a:spLocks noRot="1" noChangeAspect="1" noMove="1" noResize="1" noEditPoints="1" noAdjustHandles="1" noChangeArrowheads="1" noChangeShapeType="1" noTextEdit="1"/>
              </p:cNvSpPr>
              <p:nvPr/>
            </p:nvSpPr>
            <p:spPr>
              <a:xfrm>
                <a:off x="298094" y="3051373"/>
                <a:ext cx="586408" cy="456663"/>
              </a:xfrm>
              <a:prstGeom prst="rect">
                <a:avLst/>
              </a:prstGeom>
              <a:blipFill>
                <a:blip r:embed="rId16"/>
                <a:stretch>
                  <a:fillRect r="-127660"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88101A-5E4B-AFEC-05C5-0B54D9F8B557}"/>
                  </a:ext>
                </a:extLst>
              </p:cNvPr>
              <p:cNvSpPr txBox="1"/>
              <p:nvPr/>
            </p:nvSpPr>
            <p:spPr>
              <a:xfrm>
                <a:off x="918449" y="1780969"/>
                <a:ext cx="586408" cy="438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solidFill>
                              <a:latin typeface="Cambria Math" panose="02040503050406030204" pitchFamily="18" charset="0"/>
                            </a:rPr>
                          </m:ctrlPr>
                        </m:dPr>
                        <m:e>
                          <m:m>
                            <m:mPr>
                              <m:mcs>
                                <m:mc>
                                  <m:mcPr>
                                    <m:count m:val="1"/>
                                    <m:mcJc m:val="center"/>
                                  </m:mcPr>
                                </m:mc>
                              </m:mcs>
                              <m:ctrlPr>
                                <a:rPr lang="en-US" i="1" smtClean="0">
                                  <a:solidFill>
                                    <a:schemeClr val="tx2"/>
                                  </a:solidFill>
                                  <a:latin typeface="Cambria Math" panose="02040503050406030204" pitchFamily="18" charset="0"/>
                                </a:rPr>
                              </m:ctrlPr>
                            </m:mPr>
                            <m:mr>
                              <m:e>
                                <m:r>
                                  <m:rPr>
                                    <m:brk m:alnAt="7"/>
                                  </m:rPr>
                                  <a:rPr lang="en-GB" b="0" i="1" smtClean="0">
                                    <a:solidFill>
                                      <a:schemeClr val="tx2"/>
                                    </a:solidFill>
                                    <a:latin typeface="Cambria Math" panose="02040503050406030204" pitchFamily="18" charset="0"/>
                                  </a:rPr>
                                  <m:t>0</m:t>
                                </m:r>
                                <m:r>
                                  <a:rPr lang="en-GB" b="0" i="1" smtClean="0">
                                    <a:solidFill>
                                      <a:schemeClr val="tx2"/>
                                    </a:solidFill>
                                    <a:latin typeface="Cambria Math" panose="02040503050406030204" pitchFamily="18" charset="0"/>
                                  </a:rPr>
                                  <m:t>.236</m:t>
                                </m:r>
                              </m:e>
                            </m:mr>
                            <m:mr>
                              <m:e>
                                <m:r>
                                  <a:rPr lang="en-GB" b="0" i="1" smtClean="0">
                                    <a:solidFill>
                                      <a:schemeClr val="tx2"/>
                                    </a:solidFill>
                                    <a:latin typeface="Cambria Math" panose="02040503050406030204" pitchFamily="18" charset="0"/>
                                  </a:rPr>
                                  <m:t>0.316</m:t>
                                </m:r>
                              </m:e>
                            </m:mr>
                          </m:m>
                        </m:e>
                      </m:d>
                    </m:oMath>
                  </m:oMathPara>
                </a14:m>
                <a:endParaRPr lang="en-US" dirty="0">
                  <a:solidFill>
                    <a:schemeClr val="tx2"/>
                  </a:solidFill>
                </a:endParaRPr>
              </a:p>
            </p:txBody>
          </p:sp>
        </mc:Choice>
        <mc:Fallback xmlns="">
          <p:sp>
            <p:nvSpPr>
              <p:cNvPr id="3" name="TextBox 2">
                <a:extLst>
                  <a:ext uri="{FF2B5EF4-FFF2-40B4-BE49-F238E27FC236}">
                    <a16:creationId xmlns:a16="http://schemas.microsoft.com/office/drawing/2014/main" id="{1A88101A-5E4B-AFEC-05C5-0B54D9F8B557}"/>
                  </a:ext>
                </a:extLst>
              </p:cNvPr>
              <p:cNvSpPr txBox="1">
                <a:spLocks noRot="1" noChangeAspect="1" noMove="1" noResize="1" noEditPoints="1" noAdjustHandles="1" noChangeArrowheads="1" noChangeShapeType="1" noTextEdit="1"/>
              </p:cNvSpPr>
              <p:nvPr/>
            </p:nvSpPr>
            <p:spPr>
              <a:xfrm>
                <a:off x="918449" y="1780969"/>
                <a:ext cx="586408" cy="438774"/>
              </a:xfrm>
              <a:prstGeom prst="rect">
                <a:avLst/>
              </a:prstGeom>
              <a:blipFill>
                <a:blip r:embed="rId17"/>
                <a:stretch>
                  <a:fillRect r="-8511" b="-571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C014DB1-39D0-DE60-2C24-1B27AFE8B84D}"/>
              </a:ext>
            </a:extLst>
          </p:cNvPr>
          <p:cNvSpPr txBox="1"/>
          <p:nvPr/>
        </p:nvSpPr>
        <p:spPr>
          <a:xfrm>
            <a:off x="6294700" y="20241"/>
            <a:ext cx="2849300" cy="507831"/>
          </a:xfrm>
          <a:prstGeom prst="rect">
            <a:avLst/>
          </a:prstGeom>
          <a:noFill/>
        </p:spPr>
        <p:txBody>
          <a:bodyPr wrap="square">
            <a:spAutoFit/>
          </a:bodyPr>
          <a:lstStyle/>
          <a:p>
            <a:r>
              <a:rPr lang="en-US" dirty="0">
                <a:solidFill>
                  <a:schemeClr val="tx2"/>
                </a:solidFill>
              </a:rPr>
              <a:t>Submit answers to :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71FA70D-2A29-97A2-3345-5462465DEB8B}"/>
                  </a:ext>
                </a:extLst>
              </p:cNvPr>
              <p:cNvSpPr txBox="1"/>
              <p:nvPr/>
            </p:nvSpPr>
            <p:spPr>
              <a:xfrm>
                <a:off x="6321371" y="2684912"/>
                <a:ext cx="983218" cy="5231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rPr>
                            <m:t>𝑓</m:t>
                          </m:r>
                        </m:den>
                      </m:f>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1.00</m:t>
                      </m:r>
                    </m:oMath>
                  </m:oMathPara>
                </a14:m>
                <a:endParaRPr lang="en-US" dirty="0">
                  <a:solidFill>
                    <a:schemeClr val="tx2"/>
                  </a:solidFill>
                </a:endParaRPr>
              </a:p>
            </p:txBody>
          </p:sp>
        </mc:Choice>
        <mc:Fallback>
          <p:sp>
            <p:nvSpPr>
              <p:cNvPr id="9" name="TextBox 8">
                <a:extLst>
                  <a:ext uri="{FF2B5EF4-FFF2-40B4-BE49-F238E27FC236}">
                    <a16:creationId xmlns:a16="http://schemas.microsoft.com/office/drawing/2014/main" id="{671FA70D-2A29-97A2-3345-5462465DEB8B}"/>
                  </a:ext>
                </a:extLst>
              </p:cNvPr>
              <p:cNvSpPr txBox="1">
                <a:spLocks noRot="1" noChangeAspect="1" noMove="1" noResize="1" noEditPoints="1" noAdjustHandles="1" noChangeArrowheads="1" noChangeShapeType="1" noTextEdit="1"/>
              </p:cNvSpPr>
              <p:nvPr/>
            </p:nvSpPr>
            <p:spPr>
              <a:xfrm>
                <a:off x="6321371" y="2684912"/>
                <a:ext cx="983218" cy="523157"/>
              </a:xfrm>
              <a:prstGeom prst="rect">
                <a:avLst/>
              </a:prstGeom>
              <a:blipFill>
                <a:blip r:embed="rId18"/>
                <a:stretch>
                  <a:fillRect b="-7143"/>
                </a:stretch>
              </a:blipFill>
            </p:spPr>
            <p:txBody>
              <a:bodyPr/>
              <a:lstStyle/>
              <a:p>
                <a:r>
                  <a:rPr lang="en-US">
                    <a:noFill/>
                  </a:rPr>
                  <a:t> </a:t>
                </a:r>
              </a:p>
            </p:txBody>
          </p:sp>
        </mc:Fallback>
      </mc:AlternateContent>
    </p:spTree>
    <p:extLst>
      <p:ext uri="{BB962C8B-B14F-4D97-AF65-F5344CB8AC3E}">
        <p14:creationId xmlns:p14="http://schemas.microsoft.com/office/powerpoint/2010/main" val="1149190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8DD7-9F5A-4B77-4FE9-800F1716300E}"/>
              </a:ext>
            </a:extLst>
          </p:cNvPr>
          <p:cNvSpPr>
            <a:spLocks noGrp="1"/>
          </p:cNvSpPr>
          <p:nvPr>
            <p:ph type="title"/>
          </p:nvPr>
        </p:nvSpPr>
        <p:spPr>
          <a:xfrm>
            <a:off x="370800" y="273844"/>
            <a:ext cx="8402400" cy="994172"/>
          </a:xfrm>
        </p:spPr>
        <p:txBody>
          <a:bodyPr vert="horz" lIns="91440" tIns="45720" rIns="91440" bIns="45720" rtlCol="0" anchor="ctr">
            <a:normAutofit/>
          </a:bodyPr>
          <a:lstStyle/>
          <a:p>
            <a:r>
              <a:rPr lang="en-US" dirty="0"/>
              <a:t>Drawbacks</a:t>
            </a:r>
          </a:p>
        </p:txBody>
      </p:sp>
      <p:graphicFrame>
        <p:nvGraphicFramePr>
          <p:cNvPr id="8" name="Content Placeholder 2">
            <a:extLst>
              <a:ext uri="{FF2B5EF4-FFF2-40B4-BE49-F238E27FC236}">
                <a16:creationId xmlns:a16="http://schemas.microsoft.com/office/drawing/2014/main" id="{A0A4DD5E-752D-A5AF-0D6C-0342BC4ACA54}"/>
              </a:ext>
            </a:extLst>
          </p:cNvPr>
          <p:cNvGraphicFramePr>
            <a:graphicFrameLocks noGrp="1"/>
          </p:cNvGraphicFramePr>
          <p:nvPr>
            <p:ph idx="1"/>
            <p:extLst>
              <p:ext uri="{D42A27DB-BD31-4B8C-83A1-F6EECF244321}">
                <p14:modId xmlns:p14="http://schemas.microsoft.com/office/powerpoint/2010/main" val="300256783"/>
              </p:ext>
            </p:extLst>
          </p:nvPr>
        </p:nvGraphicFramePr>
        <p:xfrm>
          <a:off x="370800" y="1369219"/>
          <a:ext cx="8402400" cy="2888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BD24C7C-7216-5F11-96C1-BEF1A3EC884C}"/>
              </a:ext>
            </a:extLst>
          </p:cNvPr>
          <p:cNvSpPr txBox="1"/>
          <p:nvPr/>
        </p:nvSpPr>
        <p:spPr>
          <a:xfrm>
            <a:off x="5288400" y="3662559"/>
            <a:ext cx="3484800" cy="453600"/>
          </a:xfrm>
          <a:prstGeom prst="rect">
            <a:avLst/>
          </a:prstGeom>
        </p:spPr>
        <p:txBody>
          <a:bodyPr vert="horz" lIns="91440" tIns="45720" rIns="91440" bIns="45720" rtlCol="0">
            <a:normAutofit/>
          </a:bodyPr>
          <a:lstStyle/>
          <a:p>
            <a:pPr>
              <a:lnSpc>
                <a:spcPct val="90000"/>
              </a:lnSpc>
              <a:spcBef>
                <a:spcPts val="750"/>
              </a:spcBef>
              <a:buSzPct val="85000"/>
            </a:pPr>
            <a:r>
              <a:rPr lang="en-US" sz="1000" u="none" strike="noStrike" dirty="0">
                <a:effectLst/>
                <a:latin typeface="Arial" panose="020B0604020202020204" pitchFamily="34" charset="0"/>
                <a:cs typeface="Arial" panose="020B0604020202020204" pitchFamily="34" charset="0"/>
              </a:rPr>
              <a:t>Hinton, G. (2022). The forward-forward algorithm: Some preliminary investigations. </a:t>
            </a:r>
            <a:r>
              <a:rPr lang="en-US" sz="1000" u="none" strike="noStrike" dirty="0" err="1">
                <a:effectLst/>
                <a:latin typeface="Arial" panose="020B0604020202020204" pitchFamily="34" charset="0"/>
                <a:cs typeface="Arial" panose="020B0604020202020204" pitchFamily="34" charset="0"/>
              </a:rPr>
              <a:t>arXiv</a:t>
            </a:r>
            <a:r>
              <a:rPr lang="en-US" sz="1000" u="none" strike="noStrike" dirty="0">
                <a:effectLst/>
                <a:latin typeface="Arial" panose="020B0604020202020204" pitchFamily="34" charset="0"/>
                <a:cs typeface="Arial" panose="020B0604020202020204" pitchFamily="34" charset="0"/>
              </a:rPr>
              <a:t> preprint arXiv:2212.13345.</a:t>
            </a:r>
            <a:endParaRPr lang="en-US" sz="1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F0FC6B6-F8B0-9361-4EA3-6AFA89C7D0E1}"/>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30374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B060B-61CD-3CDA-2E88-72BCE333C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ABECC-E9B6-4F46-A034-71E9278E02E8}"/>
              </a:ext>
            </a:extLst>
          </p:cNvPr>
          <p:cNvSpPr>
            <a:spLocks noGrp="1"/>
          </p:cNvSpPr>
          <p:nvPr>
            <p:ph type="title"/>
          </p:nvPr>
        </p:nvSpPr>
        <p:spPr/>
        <p:txBody>
          <a:bodyPr/>
          <a:lstStyle/>
          <a:p>
            <a:r>
              <a:rPr lang="en-US" dirty="0"/>
              <a:t>A Look Back At Our Objectives</a:t>
            </a:r>
          </a:p>
        </p:txBody>
      </p:sp>
      <p:sp>
        <p:nvSpPr>
          <p:cNvPr id="3" name="Content Placeholder 2">
            <a:extLst>
              <a:ext uri="{FF2B5EF4-FFF2-40B4-BE49-F238E27FC236}">
                <a16:creationId xmlns:a16="http://schemas.microsoft.com/office/drawing/2014/main" id="{BDD13A8C-4E69-8352-62D4-3598C0810A06}"/>
              </a:ext>
            </a:extLst>
          </p:cNvPr>
          <p:cNvSpPr>
            <a:spLocks noGrp="1"/>
          </p:cNvSpPr>
          <p:nvPr>
            <p:ph idx="1"/>
          </p:nvPr>
        </p:nvSpPr>
        <p:spPr/>
        <p:txBody>
          <a:bodyPr>
            <a:normAutofit fontScale="92500" lnSpcReduction="10000"/>
          </a:bodyPr>
          <a:lstStyle/>
          <a:p>
            <a:pPr marL="0" indent="0">
              <a:buNone/>
            </a:pPr>
            <a:r>
              <a:rPr lang="en-US" dirty="0"/>
              <a:t>Understand: </a:t>
            </a:r>
          </a:p>
          <a:p>
            <a:pPr marL="0" indent="0">
              <a:buNone/>
            </a:pPr>
            <a:endParaRPr lang="en-US" dirty="0"/>
          </a:p>
          <a:p>
            <a:r>
              <a:rPr lang="en-US" dirty="0"/>
              <a:t>What backpropagation </a:t>
            </a:r>
            <a:r>
              <a:rPr lang="en-US" i="1" dirty="0">
                <a:solidFill>
                  <a:schemeClr val="tx2"/>
                </a:solidFill>
              </a:rPr>
              <a:t>is</a:t>
            </a:r>
          </a:p>
          <a:p>
            <a:pPr lvl="1"/>
            <a:r>
              <a:rPr lang="en-US" i="1" dirty="0"/>
              <a:t>An algorithm that allows us (in combination with gradient descent) to efficiently train neural networks by </a:t>
            </a:r>
            <a:r>
              <a:rPr lang="en-US" i="1" dirty="0" err="1"/>
              <a:t>minimising</a:t>
            </a:r>
            <a:r>
              <a:rPr lang="en-US" i="1" dirty="0"/>
              <a:t> the error</a:t>
            </a:r>
          </a:p>
          <a:p>
            <a:r>
              <a:rPr lang="en-US" dirty="0"/>
              <a:t>How it </a:t>
            </a:r>
            <a:r>
              <a:rPr lang="en-US" i="1" dirty="0">
                <a:solidFill>
                  <a:schemeClr val="tx2"/>
                </a:solidFill>
              </a:rPr>
              <a:t>works</a:t>
            </a:r>
          </a:p>
          <a:p>
            <a:pPr lvl="1"/>
            <a:r>
              <a:rPr lang="en-US" i="1" dirty="0"/>
              <a:t>Compute loss, backpropagate layer by layer (then use gradient descent to update the weights)</a:t>
            </a:r>
          </a:p>
          <a:p>
            <a:r>
              <a:rPr lang="en-US" dirty="0"/>
              <a:t>Why it’s </a:t>
            </a:r>
            <a:r>
              <a:rPr lang="en-US" i="1" dirty="0">
                <a:solidFill>
                  <a:schemeClr val="tx2"/>
                </a:solidFill>
              </a:rPr>
              <a:t>useful</a:t>
            </a:r>
            <a:r>
              <a:rPr lang="en-US" dirty="0"/>
              <a:t> to us</a:t>
            </a:r>
          </a:p>
          <a:p>
            <a:pPr lvl="1"/>
            <a:r>
              <a:rPr lang="en-US" i="1" dirty="0"/>
              <a:t>Allows us to efficiently update the weights of the network</a:t>
            </a:r>
          </a:p>
        </p:txBody>
      </p:sp>
      <p:sp>
        <p:nvSpPr>
          <p:cNvPr id="4" name="TextBox 3">
            <a:extLst>
              <a:ext uri="{FF2B5EF4-FFF2-40B4-BE49-F238E27FC236}">
                <a16:creationId xmlns:a16="http://schemas.microsoft.com/office/drawing/2014/main" id="{649500E6-566E-D45F-88ED-DF7B56B6C315}"/>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2003434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2F36-169B-84A5-7FD1-46B7FC0D832A}"/>
              </a:ext>
            </a:extLst>
          </p:cNvPr>
          <p:cNvSpPr>
            <a:spLocks noGrp="1"/>
          </p:cNvSpPr>
          <p:nvPr>
            <p:ph type="ctrTitle"/>
          </p:nvPr>
        </p:nvSpPr>
        <p:spPr>
          <a:xfrm>
            <a:off x="370800" y="485217"/>
            <a:ext cx="5259600" cy="1101600"/>
          </a:xfrm>
        </p:spPr>
        <p:txBody>
          <a:bodyPr/>
          <a:lstStyle/>
          <a:p>
            <a:r>
              <a:rPr lang="en-US" dirty="0"/>
              <a:t>Before you go</a:t>
            </a:r>
          </a:p>
        </p:txBody>
      </p:sp>
      <p:sp>
        <p:nvSpPr>
          <p:cNvPr id="3" name="Content Placeholder 2">
            <a:extLst>
              <a:ext uri="{FF2B5EF4-FFF2-40B4-BE49-F238E27FC236}">
                <a16:creationId xmlns:a16="http://schemas.microsoft.com/office/drawing/2014/main" id="{582098B1-E0D9-1C98-0774-4F5F0081CBBD}"/>
              </a:ext>
            </a:extLst>
          </p:cNvPr>
          <p:cNvSpPr>
            <a:spLocks noGrp="1"/>
          </p:cNvSpPr>
          <p:nvPr>
            <p:ph type="subTitle" idx="1"/>
          </p:nvPr>
        </p:nvSpPr>
        <p:spPr>
          <a:xfrm>
            <a:off x="370800" y="1707615"/>
            <a:ext cx="5259600" cy="1314000"/>
          </a:xfrm>
        </p:spPr>
        <p:txBody>
          <a:bodyPr/>
          <a:lstStyle/>
          <a:p>
            <a:pPr marL="0" indent="0">
              <a:buNone/>
            </a:pPr>
            <a:r>
              <a:rPr lang="en-US" dirty="0"/>
              <a:t>Please could you indicate on the </a:t>
            </a:r>
            <a:r>
              <a:rPr lang="en-US" dirty="0" err="1"/>
              <a:t>menti</a:t>
            </a:r>
            <a:r>
              <a:rPr lang="en-US" dirty="0"/>
              <a:t> poll how well you feel you understand backpropagation on a scale of 1-5.</a:t>
            </a:r>
          </a:p>
          <a:p>
            <a:endParaRPr lang="en-US" dirty="0"/>
          </a:p>
        </p:txBody>
      </p:sp>
      <p:sp>
        <p:nvSpPr>
          <p:cNvPr id="4" name="Content Placeholder 3">
            <a:extLst>
              <a:ext uri="{FF2B5EF4-FFF2-40B4-BE49-F238E27FC236}">
                <a16:creationId xmlns:a16="http://schemas.microsoft.com/office/drawing/2014/main" id="{7DF2CC6A-B146-57A4-65DB-70F241231BCF}"/>
              </a:ext>
            </a:extLst>
          </p:cNvPr>
          <p:cNvSpPr>
            <a:spLocks noGrp="1"/>
          </p:cNvSpPr>
          <p:nvPr>
            <p:ph sz="half" idx="4294967295"/>
          </p:nvPr>
        </p:nvSpPr>
        <p:spPr>
          <a:xfrm>
            <a:off x="1848073" y="2966097"/>
            <a:ext cx="3679373" cy="1015378"/>
          </a:xfrm>
        </p:spPr>
        <p:txBody>
          <a:bodyPr>
            <a:normAutofit/>
          </a:bodyPr>
          <a:lstStyle/>
          <a:p>
            <a:pPr marL="0" indent="0">
              <a:buNone/>
            </a:pPr>
            <a:r>
              <a:rPr lang="en-US" sz="2000" dirty="0"/>
              <a:t>Scan the QR code to book a drop-in if you have struggled to understand this material.</a:t>
            </a:r>
          </a:p>
        </p:txBody>
      </p:sp>
      <p:pic>
        <p:nvPicPr>
          <p:cNvPr id="5" name="Picture 4" descr="A qr code on a white background&#10;&#10;Description automatically generated">
            <a:extLst>
              <a:ext uri="{FF2B5EF4-FFF2-40B4-BE49-F238E27FC236}">
                <a16:creationId xmlns:a16="http://schemas.microsoft.com/office/drawing/2014/main" id="{09DAD52B-5418-C8A1-35D6-3AB238532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00" y="2786626"/>
            <a:ext cx="1374320" cy="1374320"/>
          </a:xfrm>
          <a:prstGeom prst="rect">
            <a:avLst/>
          </a:prstGeom>
        </p:spPr>
      </p:pic>
    </p:spTree>
    <p:extLst>
      <p:ext uri="{BB962C8B-B14F-4D97-AF65-F5344CB8AC3E}">
        <p14:creationId xmlns:p14="http://schemas.microsoft.com/office/powerpoint/2010/main" val="353950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75A6-CC9B-710B-2680-5BC2C7DACF8C}"/>
              </a:ext>
            </a:extLst>
          </p:cNvPr>
          <p:cNvSpPr>
            <a:spLocks noGrp="1"/>
          </p:cNvSpPr>
          <p:nvPr>
            <p:ph type="ctrTitle"/>
          </p:nvPr>
        </p:nvSpPr>
        <p:spPr/>
        <p:txBody>
          <a:bodyPr/>
          <a:lstStyle/>
          <a:p>
            <a:r>
              <a:rPr lang="en-US" dirty="0"/>
              <a:t>ANY questions?</a:t>
            </a:r>
          </a:p>
        </p:txBody>
      </p:sp>
    </p:spTree>
    <p:extLst>
      <p:ext uri="{BB962C8B-B14F-4D97-AF65-F5344CB8AC3E}">
        <p14:creationId xmlns:p14="http://schemas.microsoft.com/office/powerpoint/2010/main" val="262641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FEDC-AE53-9646-14A0-CCFA9B27F51D}"/>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ED2F7A57-E521-7B5A-564C-47404F18B5B9}"/>
              </a:ext>
            </a:extLst>
          </p:cNvPr>
          <p:cNvSpPr>
            <a:spLocks noGrp="1"/>
          </p:cNvSpPr>
          <p:nvPr>
            <p:ph idx="1"/>
          </p:nvPr>
        </p:nvSpPr>
        <p:spPr/>
        <p:txBody>
          <a:bodyPr/>
          <a:lstStyle/>
          <a:p>
            <a:r>
              <a:rPr lang="en-US" dirty="0"/>
              <a:t>Let’s come up with a way of efficiently finding the parameters that </a:t>
            </a:r>
            <a:r>
              <a:rPr lang="en-US" dirty="0" err="1"/>
              <a:t>minimise</a:t>
            </a:r>
            <a:r>
              <a:rPr lang="en-US" dirty="0"/>
              <a:t> the loss function.</a:t>
            </a:r>
          </a:p>
          <a:p>
            <a:endParaRPr lang="en-US" dirty="0"/>
          </a:p>
        </p:txBody>
      </p:sp>
      <p:sp>
        <p:nvSpPr>
          <p:cNvPr id="7" name="Rectangle 6">
            <a:extLst>
              <a:ext uri="{FF2B5EF4-FFF2-40B4-BE49-F238E27FC236}">
                <a16:creationId xmlns:a16="http://schemas.microsoft.com/office/drawing/2014/main" id="{C1938F9E-0ED7-176A-3899-6F00B6EF7642}"/>
              </a:ext>
            </a:extLst>
          </p:cNvPr>
          <p:cNvSpPr/>
          <p:nvPr/>
        </p:nvSpPr>
        <p:spPr>
          <a:xfrm>
            <a:off x="1882802" y="2351782"/>
            <a:ext cx="5378395" cy="923330"/>
          </a:xfrm>
          <a:prstGeom prst="rect">
            <a:avLst/>
          </a:prstGeom>
          <a:noFill/>
          <a:ln>
            <a:noFill/>
          </a:ln>
        </p:spPr>
        <p:txBody>
          <a:bodyPr wrap="none" lIns="91440" tIns="45720" rIns="91440" bIns="45720">
            <a:spAutoFit/>
          </a:bodyPr>
          <a:lstStyle/>
          <a:p>
            <a:pPr algn="ctr"/>
            <a:r>
              <a:rPr lang="en-GB" sz="5400" b="0" cap="none" spc="0" dirty="0">
                <a:ln w="0">
                  <a:solidFill>
                    <a:schemeClr val="tx2"/>
                  </a:solidFill>
                </a:ln>
                <a:solidFill>
                  <a:schemeClr val="tx2"/>
                </a:solidFill>
                <a:effectLst>
                  <a:reflection blurRad="6350" stA="53000" endA="300" endPos="35500" dir="5400000" sy="-90000" algn="bl" rotWithShape="0"/>
                </a:effectLst>
              </a:rPr>
              <a:t>Backpropagation</a:t>
            </a:r>
          </a:p>
        </p:txBody>
      </p:sp>
      <p:sp>
        <p:nvSpPr>
          <p:cNvPr id="8" name="TextBox 7">
            <a:extLst>
              <a:ext uri="{FF2B5EF4-FFF2-40B4-BE49-F238E27FC236}">
                <a16:creationId xmlns:a16="http://schemas.microsoft.com/office/drawing/2014/main" id="{EE7DFD6B-7558-16FC-6F71-C314B1F339EB}"/>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340338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B527-74EA-8852-9883-3AB889BED59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81883D87-BD27-227F-8A78-535A2E45DD0D}"/>
              </a:ext>
            </a:extLst>
          </p:cNvPr>
          <p:cNvSpPr>
            <a:spLocks noGrp="1"/>
          </p:cNvSpPr>
          <p:nvPr>
            <p:ph idx="1"/>
          </p:nvPr>
        </p:nvSpPr>
        <p:spPr/>
        <p:txBody>
          <a:bodyPr/>
          <a:lstStyle/>
          <a:p>
            <a:pPr marL="0" indent="0">
              <a:buNone/>
            </a:pPr>
            <a:r>
              <a:rPr lang="en-US" dirty="0"/>
              <a:t>Understand: </a:t>
            </a:r>
          </a:p>
          <a:p>
            <a:pPr marL="0" indent="0">
              <a:buNone/>
            </a:pPr>
            <a:endParaRPr lang="en-US" dirty="0"/>
          </a:p>
          <a:p>
            <a:r>
              <a:rPr lang="en-US" dirty="0"/>
              <a:t>What backpropagation </a:t>
            </a:r>
            <a:r>
              <a:rPr lang="en-US" i="1" dirty="0">
                <a:solidFill>
                  <a:schemeClr val="tx2"/>
                </a:solidFill>
              </a:rPr>
              <a:t>is</a:t>
            </a:r>
          </a:p>
          <a:p>
            <a:r>
              <a:rPr lang="en-US" dirty="0"/>
              <a:t>How it </a:t>
            </a:r>
            <a:r>
              <a:rPr lang="en-US" i="1" dirty="0">
                <a:solidFill>
                  <a:schemeClr val="tx2"/>
                </a:solidFill>
              </a:rPr>
              <a:t>works</a:t>
            </a:r>
            <a:endParaRPr lang="en-US" i="1" dirty="0"/>
          </a:p>
          <a:p>
            <a:r>
              <a:rPr lang="en-US" dirty="0"/>
              <a:t>Why it’s </a:t>
            </a:r>
            <a:r>
              <a:rPr lang="en-US" i="1" dirty="0">
                <a:solidFill>
                  <a:schemeClr val="tx2"/>
                </a:solidFill>
              </a:rPr>
              <a:t>useful</a:t>
            </a:r>
            <a:r>
              <a:rPr lang="en-US" dirty="0"/>
              <a:t> to us</a:t>
            </a:r>
          </a:p>
          <a:p>
            <a:endParaRPr lang="en-US" dirty="0"/>
          </a:p>
        </p:txBody>
      </p:sp>
      <p:sp>
        <p:nvSpPr>
          <p:cNvPr id="4" name="TextBox 3">
            <a:extLst>
              <a:ext uri="{FF2B5EF4-FFF2-40B4-BE49-F238E27FC236}">
                <a16:creationId xmlns:a16="http://schemas.microsoft.com/office/drawing/2014/main" id="{40E1A48C-052E-21FB-4C7B-5D22C27B565A}"/>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216853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FD68-AC66-4307-8E69-51729AAD444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922070B6-B7A9-9696-FCCA-4198112CB202}"/>
                  </a:ext>
                </a:extLst>
              </p:cNvPr>
              <p:cNvSpPr>
                <a:spLocks noGrp="1"/>
              </p:cNvSpPr>
              <p:nvPr>
                <p:ph sz="half" idx="1"/>
              </p:nvPr>
            </p:nvSpPr>
            <p:spPr>
              <a:xfrm>
                <a:off x="370800" y="1369219"/>
                <a:ext cx="4144050" cy="2888456"/>
              </a:xfrm>
            </p:spPr>
            <p:txBody>
              <a:bodyPr/>
              <a:lstStyle/>
              <a:p>
                <a:pPr marL="0" indent="0">
                  <a:buNone/>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𝑓</m:t>
                      </m:r>
                      <m:d>
                        <m:dPr>
                          <m:ctrlPr>
                            <a:rPr lang="en-GB" sz="2400" i="1">
                              <a:latin typeface="Cambria Math" panose="02040503050406030204" pitchFamily="18" charset="0"/>
                            </a:rPr>
                          </m:ctrlPr>
                        </m:dPr>
                        <m:e>
                          <m:r>
                            <a:rPr lang="en-GB" sz="2400" i="1">
                              <a:latin typeface="Cambria Math" panose="02040503050406030204" pitchFamily="18" charset="0"/>
                            </a:rPr>
                            <m:t>𝑥</m:t>
                          </m:r>
                          <m:r>
                            <a:rPr lang="en-GB" sz="2400" i="1">
                              <a:latin typeface="Cambria Math" panose="02040503050406030204" pitchFamily="18" charset="0"/>
                            </a:rPr>
                            <m:t>,</m:t>
                          </m:r>
                          <m:r>
                            <a:rPr lang="en-GB" sz="2400" b="0" i="1" smtClean="0">
                              <a:latin typeface="Cambria Math" panose="02040503050406030204" pitchFamily="18" charset="0"/>
                            </a:rPr>
                            <m:t>𝑊</m:t>
                          </m:r>
                        </m:e>
                      </m:d>
                      <m:r>
                        <a:rPr lang="en-GB" sz="2400" b="0" i="1" smtClean="0">
                          <a:latin typeface="Cambria Math" panose="02040503050406030204" pitchFamily="18" charset="0"/>
                        </a:rPr>
                        <m:t>=</m:t>
                      </m:r>
                      <m:r>
                        <a:rPr lang="en-GB" sz="2400" b="0" i="1" smtClean="0">
                          <a:latin typeface="Cambria Math" panose="02040503050406030204" pitchFamily="18" charset="0"/>
                        </a:rPr>
                        <m:t>𝑊𝑥</m:t>
                      </m:r>
                    </m:oMath>
                  </m:oMathPara>
                </a14:m>
                <a:endParaRPr lang="en-US" dirty="0"/>
              </a:p>
            </p:txBody>
          </p:sp>
        </mc:Choice>
        <mc:Fallback xmlns="">
          <p:sp>
            <p:nvSpPr>
              <p:cNvPr id="26" name="Content Placeholder 2">
                <a:extLst>
                  <a:ext uri="{FF2B5EF4-FFF2-40B4-BE49-F238E27FC236}">
                    <a16:creationId xmlns:a16="http://schemas.microsoft.com/office/drawing/2014/main" id="{922070B6-B7A9-9696-FCCA-4198112CB202}"/>
                  </a:ext>
                </a:extLst>
              </p:cNvPr>
              <p:cNvSpPr>
                <a:spLocks noGrp="1" noRot="1" noChangeAspect="1" noMove="1" noResize="1" noEditPoints="1" noAdjustHandles="1" noChangeArrowheads="1" noChangeShapeType="1" noTextEdit="1"/>
              </p:cNvSpPr>
              <p:nvPr>
                <p:ph sz="half" idx="1"/>
              </p:nvPr>
            </p:nvSpPr>
            <p:spPr>
              <a:xfrm>
                <a:off x="370800" y="1369219"/>
                <a:ext cx="4144050" cy="2888456"/>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21E94F5-FDA2-36EC-3FA7-34F683AD8D12}"/>
              </a:ext>
            </a:extLst>
          </p:cNvPr>
          <p:cNvSpPr>
            <a:spLocks noGrp="1"/>
          </p:cNvSpPr>
          <p:nvPr>
            <p:ph type="title"/>
          </p:nvPr>
        </p:nvSpPr>
        <p:spPr/>
        <p:txBody>
          <a:bodyPr/>
          <a:lstStyle/>
          <a:p>
            <a:r>
              <a:rPr lang="en-US" dirty="0"/>
              <a:t>Computational Graphs</a:t>
            </a:r>
          </a:p>
        </p:txBody>
      </p:sp>
      <p:grpSp>
        <p:nvGrpSpPr>
          <p:cNvPr id="20" name="Group 19">
            <a:extLst>
              <a:ext uri="{FF2B5EF4-FFF2-40B4-BE49-F238E27FC236}">
                <a16:creationId xmlns:a16="http://schemas.microsoft.com/office/drawing/2014/main" id="{6F063B3F-6B9D-5D44-02CD-A10F1F9A0BDC}"/>
              </a:ext>
            </a:extLst>
          </p:cNvPr>
          <p:cNvGrpSpPr/>
          <p:nvPr/>
        </p:nvGrpSpPr>
        <p:grpSpPr>
          <a:xfrm>
            <a:off x="2056966" y="2653623"/>
            <a:ext cx="944218" cy="904460"/>
            <a:chOff x="2226364" y="2445072"/>
            <a:chExt cx="944219" cy="944171"/>
          </a:xfrm>
        </p:grpSpPr>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A50AE571-7CB0-4CE4-5364-776A52252F6D}"/>
                    </a:ext>
                  </a:extLst>
                </p:cNvPr>
                <p:cNvSpPr/>
                <p:nvPr/>
              </p:nvSpPr>
              <p:spPr>
                <a:xfrm>
                  <a:off x="2226364" y="2445072"/>
                  <a:ext cx="944219" cy="944171"/>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24" name="Oval 23">
                  <a:extLst>
                    <a:ext uri="{FF2B5EF4-FFF2-40B4-BE49-F238E27FC236}">
                      <a16:creationId xmlns:a16="http://schemas.microsoft.com/office/drawing/2014/main" id="{A50AE571-7CB0-4CE4-5364-776A52252F6D}"/>
                    </a:ext>
                  </a:extLst>
                </p:cNvPr>
                <p:cNvSpPr>
                  <a:spLocks noRot="1" noChangeAspect="1" noMove="1" noResize="1" noEditPoints="1" noAdjustHandles="1" noChangeArrowheads="1" noChangeShapeType="1" noTextEdit="1"/>
                </p:cNvSpPr>
                <p:nvPr/>
              </p:nvSpPr>
              <p:spPr>
                <a:xfrm>
                  <a:off x="2226364" y="2445072"/>
                  <a:ext cx="944219" cy="944171"/>
                </a:xfrm>
                <a:prstGeom prst="ellipse">
                  <a:avLst/>
                </a:prstGeom>
                <a:blipFill>
                  <a:blip r:embed="rId4"/>
                  <a:stretch>
                    <a:fillRect b="-5479"/>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F8F076-2FA9-1F0E-3559-D8E8DC4352F3}"/>
                    </a:ext>
                  </a:extLst>
                </p:cNvPr>
                <p:cNvSpPr txBox="1"/>
                <p:nvPr/>
              </p:nvSpPr>
              <p:spPr>
                <a:xfrm>
                  <a:off x="2428206" y="2645172"/>
                  <a:ext cx="5405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5" name="TextBox 24">
                  <a:extLst>
                    <a:ext uri="{FF2B5EF4-FFF2-40B4-BE49-F238E27FC236}">
                      <a16:creationId xmlns:a16="http://schemas.microsoft.com/office/drawing/2014/main" id="{C5F8F076-2FA9-1F0E-3559-D8E8DC4352F3}"/>
                    </a:ext>
                  </a:extLst>
                </p:cNvPr>
                <p:cNvSpPr txBox="1">
                  <a:spLocks noRot="1" noChangeAspect="1" noMove="1" noResize="1" noEditPoints="1" noAdjustHandles="1" noChangeArrowheads="1" noChangeShapeType="1" noTextEdit="1"/>
                </p:cNvSpPr>
                <p:nvPr/>
              </p:nvSpPr>
              <p:spPr>
                <a:xfrm>
                  <a:off x="2428206" y="2645172"/>
                  <a:ext cx="540533" cy="523220"/>
                </a:xfrm>
                <a:prstGeom prst="rect">
                  <a:avLst/>
                </a:prstGeom>
                <a:blipFill>
                  <a:blip r:embed="rId5"/>
                  <a:stretch>
                    <a:fillRect/>
                  </a:stretch>
                </a:blipFill>
              </p:spPr>
              <p:txBody>
                <a:bodyPr/>
                <a:lstStyle/>
                <a:p>
                  <a:r>
                    <a:rPr lang="en-US">
                      <a:noFill/>
                    </a:rPr>
                    <a:t> </a:t>
                  </a:r>
                </a:p>
              </p:txBody>
            </p:sp>
          </mc:Fallback>
        </mc:AlternateContent>
      </p:grpSp>
      <p:cxnSp>
        <p:nvCxnSpPr>
          <p:cNvPr id="21" name="Straight Arrow Connector 20">
            <a:extLst>
              <a:ext uri="{FF2B5EF4-FFF2-40B4-BE49-F238E27FC236}">
                <a16:creationId xmlns:a16="http://schemas.microsoft.com/office/drawing/2014/main" id="{B998F34E-5C23-7F81-CAF7-6C5390F5AD22}"/>
              </a:ext>
            </a:extLst>
          </p:cNvPr>
          <p:cNvCxnSpPr>
            <a:cxnSpLocks/>
            <a:endCxn id="24" idx="1"/>
          </p:cNvCxnSpPr>
          <p:nvPr/>
        </p:nvCxnSpPr>
        <p:spPr>
          <a:xfrm>
            <a:off x="1250064" y="2265871"/>
            <a:ext cx="945180" cy="520207"/>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DAD3A4E-2DA4-E000-484C-BAC247EC24AB}"/>
              </a:ext>
            </a:extLst>
          </p:cNvPr>
          <p:cNvCxnSpPr>
            <a:cxnSpLocks/>
            <a:endCxn id="24" idx="3"/>
          </p:cNvCxnSpPr>
          <p:nvPr/>
        </p:nvCxnSpPr>
        <p:spPr>
          <a:xfrm flipV="1">
            <a:off x="1277179" y="3425628"/>
            <a:ext cx="918065" cy="45398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530DE79B-69F4-B802-F152-15173484B967}"/>
              </a:ext>
            </a:extLst>
          </p:cNvPr>
          <p:cNvCxnSpPr>
            <a:cxnSpLocks/>
            <a:stCxn id="24" idx="6"/>
          </p:cNvCxnSpPr>
          <p:nvPr/>
        </p:nvCxnSpPr>
        <p:spPr>
          <a:xfrm>
            <a:off x="3001184" y="3105853"/>
            <a:ext cx="868816"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2801ECE-C004-AEDD-CBC6-8A5F63812E93}"/>
                  </a:ext>
                </a:extLst>
              </p:cNvPr>
              <p:cNvSpPr txBox="1"/>
              <p:nvPr/>
            </p:nvSpPr>
            <p:spPr>
              <a:xfrm rot="1723860">
                <a:off x="1366630" y="1967126"/>
                <a:ext cx="306972" cy="307777"/>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62801ECE-C004-AEDD-CBC6-8A5F63812E93}"/>
                  </a:ext>
                </a:extLst>
              </p:cNvPr>
              <p:cNvSpPr txBox="1">
                <a:spLocks noRot="1" noChangeAspect="1" noMove="1" noResize="1" noEditPoints="1" noAdjustHandles="1" noChangeArrowheads="1" noChangeShapeType="1" noTextEdit="1"/>
              </p:cNvSpPr>
              <p:nvPr/>
            </p:nvSpPr>
            <p:spPr>
              <a:xfrm rot="1723860">
                <a:off x="1366630" y="1967126"/>
                <a:ext cx="306972" cy="307777"/>
              </a:xfrm>
              <a:prstGeom prst="rect">
                <a:avLst/>
              </a:prstGeom>
              <a:blipFill>
                <a:blip r:embed="rId6"/>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775E34-0A50-0E4A-3743-38C466D50FEE}"/>
                  </a:ext>
                </a:extLst>
              </p:cNvPr>
              <p:cNvSpPr txBox="1"/>
              <p:nvPr/>
            </p:nvSpPr>
            <p:spPr>
              <a:xfrm rot="20052224">
                <a:off x="1379548" y="3870452"/>
                <a:ext cx="358950" cy="30008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oMath>
                  </m:oMathPara>
                </a14:m>
                <a:endParaRPr lang="en-US" dirty="0"/>
              </a:p>
            </p:txBody>
          </p:sp>
        </mc:Choice>
        <mc:Fallback xmlns="">
          <p:sp>
            <p:nvSpPr>
              <p:cNvPr id="18" name="TextBox 17">
                <a:extLst>
                  <a:ext uri="{FF2B5EF4-FFF2-40B4-BE49-F238E27FC236}">
                    <a16:creationId xmlns:a16="http://schemas.microsoft.com/office/drawing/2014/main" id="{6A775E34-0A50-0E4A-3743-38C466D50FEE}"/>
                  </a:ext>
                </a:extLst>
              </p:cNvPr>
              <p:cNvSpPr txBox="1">
                <a:spLocks noRot="1" noChangeAspect="1" noMove="1" noResize="1" noEditPoints="1" noAdjustHandles="1" noChangeArrowheads="1" noChangeShapeType="1" noTextEdit="1"/>
              </p:cNvSpPr>
              <p:nvPr/>
            </p:nvSpPr>
            <p:spPr>
              <a:xfrm rot="20052224">
                <a:off x="1379548" y="3870452"/>
                <a:ext cx="358950" cy="300082"/>
              </a:xfrm>
              <a:prstGeom prst="rect">
                <a:avLst/>
              </a:prstGeom>
              <a:blipFill>
                <a:blip r:embed="rId7"/>
                <a:stretch>
                  <a:fillRect/>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63FFDA-6FF2-9364-2102-E12B432AB753}"/>
                  </a:ext>
                </a:extLst>
              </p:cNvPr>
              <p:cNvSpPr txBox="1"/>
              <p:nvPr/>
            </p:nvSpPr>
            <p:spPr>
              <a:xfrm>
                <a:off x="3124775" y="2663406"/>
                <a:ext cx="358950" cy="30008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19" name="TextBox 18">
                <a:extLst>
                  <a:ext uri="{FF2B5EF4-FFF2-40B4-BE49-F238E27FC236}">
                    <a16:creationId xmlns:a16="http://schemas.microsoft.com/office/drawing/2014/main" id="{EC63FFDA-6FF2-9364-2102-E12B432AB753}"/>
                  </a:ext>
                </a:extLst>
              </p:cNvPr>
              <p:cNvSpPr txBox="1">
                <a:spLocks noRot="1" noChangeAspect="1" noMove="1" noResize="1" noEditPoints="1" noAdjustHandles="1" noChangeArrowheads="1" noChangeShapeType="1" noTextEdit="1"/>
              </p:cNvSpPr>
              <p:nvPr/>
            </p:nvSpPr>
            <p:spPr>
              <a:xfrm>
                <a:off x="3124775" y="2663406"/>
                <a:ext cx="358950" cy="300082"/>
              </a:xfrm>
              <a:prstGeom prst="rect">
                <a:avLst/>
              </a:prstGeom>
              <a:blipFill>
                <a:blip r:embed="rId8"/>
                <a:stretch>
                  <a:fillRect b="-80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ontent Placeholder 3">
                <a:extLst>
                  <a:ext uri="{FF2B5EF4-FFF2-40B4-BE49-F238E27FC236}">
                    <a16:creationId xmlns:a16="http://schemas.microsoft.com/office/drawing/2014/main" id="{4DE0FFA9-9989-EE61-11DE-1A864448CD66}"/>
                  </a:ext>
                </a:extLst>
              </p:cNvPr>
              <p:cNvSpPr txBox="1">
                <a:spLocks/>
              </p:cNvSpPr>
              <p:nvPr/>
            </p:nvSpPr>
            <p:spPr>
              <a:xfrm>
                <a:off x="4629150" y="1369219"/>
                <a:ext cx="4144050" cy="507831"/>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27" name="Content Placeholder 3">
                <a:extLst>
                  <a:ext uri="{FF2B5EF4-FFF2-40B4-BE49-F238E27FC236}">
                    <a16:creationId xmlns:a16="http://schemas.microsoft.com/office/drawing/2014/main" id="{4DE0FFA9-9989-EE61-11DE-1A864448CD66}"/>
                  </a:ext>
                </a:extLst>
              </p:cNvPr>
              <p:cNvSpPr txBox="1">
                <a:spLocks noRot="1" noChangeAspect="1" noMove="1" noResize="1" noEditPoints="1" noAdjustHandles="1" noChangeArrowheads="1" noChangeShapeType="1" noTextEdit="1"/>
              </p:cNvSpPr>
              <p:nvPr/>
            </p:nvSpPr>
            <p:spPr>
              <a:xfrm>
                <a:off x="4629150" y="1369219"/>
                <a:ext cx="4144050" cy="507831"/>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0BF7502-4A66-67DD-6CF4-2A224E029ED6}"/>
              </a:ext>
            </a:extLst>
          </p:cNvPr>
          <p:cNvSpPr txBox="1"/>
          <p:nvPr/>
        </p:nvSpPr>
        <p:spPr>
          <a:xfrm>
            <a:off x="5526815" y="1724337"/>
            <a:ext cx="2348720" cy="507831"/>
          </a:xfrm>
          <a:prstGeom prst="rect">
            <a:avLst/>
          </a:prstGeom>
          <a:noFill/>
        </p:spPr>
        <p:txBody>
          <a:bodyPr wrap="none" rtlCol="0">
            <a:spAutoFit/>
          </a:bodyPr>
          <a:lstStyle/>
          <a:p>
            <a:r>
              <a:rPr lang="en-US" dirty="0">
                <a:solidFill>
                  <a:schemeClr val="tx2"/>
                </a:solidFill>
              </a:rPr>
              <a:t>Hint: you will need 2 nodes! </a:t>
            </a:r>
          </a:p>
          <a:p>
            <a:endParaRPr lang="en-US" dirty="0"/>
          </a:p>
        </p:txBody>
      </p:sp>
      <p:sp>
        <p:nvSpPr>
          <p:cNvPr id="3" name="TextBox 2">
            <a:extLst>
              <a:ext uri="{FF2B5EF4-FFF2-40B4-BE49-F238E27FC236}">
                <a16:creationId xmlns:a16="http://schemas.microsoft.com/office/drawing/2014/main" id="{47AD9EED-62A0-8EB7-A450-0CDDA755C37E}"/>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23577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17" grpId="0" animBg="1"/>
      <p:bldP spid="18" grpId="0" animBg="1"/>
      <p:bldP spid="19" grpId="0" animBg="1"/>
      <p:bldP spid="27"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4B68B-826F-19A3-B02F-D3F086377B9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201165BA-6E68-50BB-F1D2-1D9611C710FB}"/>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201165BA-6E68-50BB-F1D2-1D9611C710FB}"/>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110301F-86EB-D7E3-AA5D-71F041042CB4}"/>
              </a:ext>
            </a:extLst>
          </p:cNvPr>
          <p:cNvSpPr>
            <a:spLocks noGrp="1"/>
          </p:cNvSpPr>
          <p:nvPr>
            <p:ph type="title"/>
          </p:nvPr>
        </p:nvSpPr>
        <p:spPr/>
        <p:txBody>
          <a:bodyPr/>
          <a:lstStyle/>
          <a:p>
            <a:r>
              <a:rPr lang="en-US" dirty="0"/>
              <a:t>The Forward Pass</a:t>
            </a:r>
          </a:p>
        </p:txBody>
      </p:sp>
      <p:sp>
        <p:nvSpPr>
          <p:cNvPr id="28" name="TextBox 27">
            <a:extLst>
              <a:ext uri="{FF2B5EF4-FFF2-40B4-BE49-F238E27FC236}">
                <a16:creationId xmlns:a16="http://schemas.microsoft.com/office/drawing/2014/main" id="{5EB624AA-1236-EE1D-89F0-5B4F4B060730}"/>
              </a:ext>
            </a:extLst>
          </p:cNvPr>
          <p:cNvSpPr txBox="1"/>
          <p:nvPr/>
        </p:nvSpPr>
        <p:spPr>
          <a:xfrm>
            <a:off x="4744018" y="4536669"/>
            <a:ext cx="3783757" cy="507831"/>
          </a:xfrm>
          <a:prstGeom prst="rect">
            <a:avLst/>
          </a:prstGeom>
          <a:noFill/>
        </p:spPr>
        <p:txBody>
          <a:bodyPr wrap="square" rtlCol="0">
            <a:spAutoFit/>
          </a:bodyPr>
          <a:lstStyle/>
          <a:p>
            <a:r>
              <a:rPr lang="en-US" dirty="0"/>
              <a:t>Check out the Computational Graph Worksheet if you’d like some extra practice!</a:t>
            </a:r>
          </a:p>
        </p:txBody>
      </p:sp>
      <mc:AlternateContent xmlns:mc="http://schemas.openxmlformats.org/markup-compatibility/2006" xmlns:a14="http://schemas.microsoft.com/office/drawing/2010/main">
        <mc:Choice Requires="a14">
          <p:sp>
            <p:nvSpPr>
              <p:cNvPr id="71" name="Content Placeholder 3">
                <a:extLst>
                  <a:ext uri="{FF2B5EF4-FFF2-40B4-BE49-F238E27FC236}">
                    <a16:creationId xmlns:a16="http://schemas.microsoft.com/office/drawing/2014/main" id="{A76807FB-89FA-F01F-8590-B2703058D918}"/>
                  </a:ext>
                </a:extLst>
              </p:cNvPr>
              <p:cNvSpPr txBox="1">
                <a:spLocks/>
              </p:cNvSpPr>
              <p:nvPr/>
            </p:nvSpPr>
            <p:spPr>
              <a:xfrm>
                <a:off x="5227982" y="981750"/>
                <a:ext cx="1068861" cy="994172"/>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GB" sz="2000" b="0" i="1" smtClean="0">
                          <a:solidFill>
                            <a:schemeClr val="tx1"/>
                          </a:solidFill>
                          <a:latin typeface="Cambria Math" panose="02040503050406030204" pitchFamily="18" charset="0"/>
                        </a:rPr>
                        <m:t>𝑥</m:t>
                      </m:r>
                      <m:r>
                        <a:rPr lang="en-GB" sz="2000" b="0" i="1" smtClean="0">
                          <a:solidFill>
                            <a:schemeClr val="tx1"/>
                          </a:solidFill>
                          <a:latin typeface="Cambria Math" panose="02040503050406030204" pitchFamily="18" charset="0"/>
                        </a:rPr>
                        <m:t>=3</m:t>
                      </m:r>
                    </m:oMath>
                  </m:oMathPara>
                </a14:m>
                <a:endParaRPr lang="en-US"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=4</m:t>
                      </m:r>
                    </m:oMath>
                  </m:oMathPara>
                </a14:m>
                <a:endParaRPr lang="en-US"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=−2</m:t>
                      </m:r>
                    </m:oMath>
                  </m:oMathPara>
                </a14:m>
                <a:endParaRPr lang="en-US" dirty="0"/>
              </a:p>
            </p:txBody>
          </p:sp>
        </mc:Choice>
        <mc:Fallback xmlns="">
          <p:sp>
            <p:nvSpPr>
              <p:cNvPr id="71" name="Content Placeholder 3">
                <a:extLst>
                  <a:ext uri="{FF2B5EF4-FFF2-40B4-BE49-F238E27FC236}">
                    <a16:creationId xmlns:a16="http://schemas.microsoft.com/office/drawing/2014/main" id="{A76807FB-89FA-F01F-8590-B2703058D918}"/>
                  </a:ext>
                </a:extLst>
              </p:cNvPr>
              <p:cNvSpPr txBox="1">
                <a:spLocks noRot="1" noChangeAspect="1" noMove="1" noResize="1" noEditPoints="1" noAdjustHandles="1" noChangeArrowheads="1" noChangeShapeType="1" noTextEdit="1"/>
              </p:cNvSpPr>
              <p:nvPr/>
            </p:nvSpPr>
            <p:spPr>
              <a:xfrm>
                <a:off x="5227982" y="981750"/>
                <a:ext cx="1068861" cy="9941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B7C5EEE-688F-D7AD-DEE3-4A78D713B4F1}"/>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DB7C5EEE-688F-D7AD-DEE3-4A78D713B4F1}"/>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00A93B6-BE11-F1CE-B7D9-7B8FA558DC3A}"/>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E00A93B6-BE11-F1CE-B7D9-7B8FA558DC3A}"/>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0F15D27-4B71-E7FF-18F1-00718F2130BB}"/>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20F15D27-4B71-E7FF-18F1-00718F2130BB}"/>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922179F-F858-AB82-C40A-856F613223ED}"/>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B922179F-F858-AB82-C40A-856F613223ED}"/>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1623939-7D59-76F2-967E-CA3140018A3E}"/>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81623939-7D59-76F2-967E-CA3140018A3E}"/>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9"/>
                <a:stretch>
                  <a:fillRect/>
                </a:stretch>
              </a:blipFill>
              <a:ln>
                <a:solidFill>
                  <a:srgbClr val="00B050"/>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895CAF69-253B-D63D-E7D6-6302A42D5D17}"/>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2A6A59FA-3793-4613-D35E-B32EEC96EE24}"/>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853ECAA2-6C15-82BD-4AE3-B4455C36C67E}"/>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853ECAA2-6C15-82BD-4AE3-B4455C36C67E}"/>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0"/>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97FB4F4-B836-F3CC-E41A-2DF92F75FA09}"/>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697FB4F4-B836-F3CC-E41A-2DF92F75FA09}"/>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1"/>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0C7E49AB-387B-3E59-DF65-9B155737ED00}"/>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13D8751D-CEED-688F-D0BB-88ABF2AEDB88}"/>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13D8751D-CEED-688F-D0BB-88ABF2AEDB88}"/>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DAB893C-7CE5-F89D-497A-17AEBF1B3392}"/>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6DAB893C-7CE5-F89D-497A-17AEBF1B3392}"/>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3"/>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C26CE0FF-24EB-3004-34CF-570FC362D2A5}"/>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02432AD3-A9DA-5201-864E-8ED7464E2403}"/>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5E7720-9C03-06A5-A338-15C77E33652E}"/>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025E7720-9C03-06A5-A338-15C77E33652E}"/>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4"/>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F536FD20-8B19-8666-C5F0-116CA26D94A0}"/>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3A91668-0A3C-D2C5-1842-DDFFEE280785}"/>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53A91668-0A3C-D2C5-1842-DDFFEE280785}"/>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5"/>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0667EE54-E171-EEB2-9CE9-885A6F4D6BD4}"/>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B654F18D-CD63-6B15-A3FC-DA3D20C3A372}"/>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25DD0951-D1FA-37F0-838B-974E044799D2}"/>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8DA61FA-7992-7DA1-4E89-EE64B05641CE}"/>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48DA61FA-7992-7DA1-4E89-EE64B05641CE}"/>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B153080-374A-811E-356E-AC84236E2141}"/>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5B153080-374A-811E-356E-AC84236E2141}"/>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7"/>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9F510235-A75C-ABF7-DF77-99238D4093B3}"/>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00617B59-960B-6A80-67F0-CDBEF32B0CCB}"/>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8135017-1B3F-A9D0-5240-E790117F0951}"/>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7B245D48-036E-E639-EB30-154E494BACFC}"/>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6710EB93-A1CD-E9CA-066F-38FF6CD2AA3B}"/>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DED0795C-379F-C5E3-9E78-1FEA6BC74B5F}"/>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3EDAE80-B3F1-E36F-BB8C-CECF519A49A0}"/>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C3EDAE80-B3F1-E36F-BB8C-CECF519A49A0}"/>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18"/>
                <a:stretch>
                  <a:fillRect/>
                </a:stretch>
              </a:blipFill>
              <a:ln w="38100"/>
            </p:spPr>
            <p:txBody>
              <a:bodyPr/>
              <a:lstStyle/>
              <a:p>
                <a:r>
                  <a:rPr lang="en-US">
                    <a:noFill/>
                  </a:rPr>
                  <a:t> </a:t>
                </a:r>
              </a:p>
            </p:txBody>
          </p:sp>
        </mc:Fallback>
      </mc:AlternateContent>
      <p:sp>
        <p:nvSpPr>
          <p:cNvPr id="3" name="TextBox 2">
            <a:extLst>
              <a:ext uri="{FF2B5EF4-FFF2-40B4-BE49-F238E27FC236}">
                <a16:creationId xmlns:a16="http://schemas.microsoft.com/office/drawing/2014/main" id="{4F7E486E-C970-8719-A9B6-D821594FDD63}"/>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pic>
        <p:nvPicPr>
          <p:cNvPr id="5" name="Picture 4">
            <a:extLst>
              <a:ext uri="{FF2B5EF4-FFF2-40B4-BE49-F238E27FC236}">
                <a16:creationId xmlns:a16="http://schemas.microsoft.com/office/drawing/2014/main" id="{C21A95FD-F018-26EC-3270-68202AF2894F}"/>
              </a:ext>
            </a:extLst>
          </p:cNvPr>
          <p:cNvPicPr>
            <a:picLocks noChangeAspect="1"/>
          </p:cNvPicPr>
          <p:nvPr/>
        </p:nvPicPr>
        <p:blipFill>
          <a:blip r:embed="rId19"/>
          <a:stretch>
            <a:fillRect/>
          </a:stretch>
        </p:blipFill>
        <p:spPr>
          <a:xfrm>
            <a:off x="8538450" y="4528310"/>
            <a:ext cx="605550" cy="605550"/>
          </a:xfrm>
          <a:prstGeom prst="rect">
            <a:avLst/>
          </a:prstGeom>
        </p:spPr>
      </p:pic>
    </p:spTree>
    <p:extLst>
      <p:ext uri="{BB962C8B-B14F-4D97-AF65-F5344CB8AC3E}">
        <p14:creationId xmlns:p14="http://schemas.microsoft.com/office/powerpoint/2010/main" val="147745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1" grpId="0"/>
      <p:bldP spid="73" grpId="0" animBg="1"/>
      <p:bldP spid="75" grpId="0" animBg="1"/>
      <p:bldP spid="80" grpId="0" animBg="1"/>
      <p:bldP spid="81" grpId="0" animBg="1"/>
      <p:bldP spid="82" grpId="0" animBg="1"/>
      <p:bldP spid="1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3DA6F-8C53-ABED-69D9-65C6BA26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B80527B1-0847-8901-5F4D-DC7F8BEA0B5C}"/>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B80527B1-0847-8901-5F4D-DC7F8BEA0B5C}"/>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9659A4-47AA-6A62-A0A0-2434C054A3FD}"/>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7A44F78-B53B-3A9F-0C4E-643A400809F4}"/>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67A44F78-B53B-3A9F-0C4E-643A400809F4}"/>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F2B3D77-64EA-8B2C-A944-E7D423AB049D}"/>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1F2B3D77-64EA-8B2C-A944-E7D423AB049D}"/>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060ED85-5400-170F-3C39-6F57E05255D5}"/>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1060ED85-5400-170F-3C39-6F57E05255D5}"/>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E1B19AA-AE95-4610-29EC-F97C6DACCE3F}"/>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6E1B19AA-AE95-4610-29EC-F97C6DACCE3F}"/>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9E9EAE8-F268-2E6C-5210-0779619398FE}"/>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B9E9EAE8-F268-2E6C-5210-0779619398FE}"/>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92BB5D4C-C4FC-5353-1920-1785BF4A420E}"/>
                  </a:ext>
                </a:extLst>
              </p:cNvPr>
              <p:cNvSpPr txBox="1"/>
              <p:nvPr/>
            </p:nvSpPr>
            <p:spPr>
              <a:xfrm>
                <a:off x="1428719" y="4314214"/>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92BB5D4C-C4FC-5353-1920-1785BF4A420E}"/>
                  </a:ext>
                </a:extLst>
              </p:cNvPr>
              <p:cNvSpPr txBox="1">
                <a:spLocks noRot="1" noChangeAspect="1" noMove="1" noResize="1" noEditPoints="1" noAdjustHandles="1" noChangeArrowheads="1" noChangeShapeType="1" noTextEdit="1"/>
              </p:cNvSpPr>
              <p:nvPr/>
            </p:nvSpPr>
            <p:spPr>
              <a:xfrm>
                <a:off x="1428719" y="4314214"/>
                <a:ext cx="460751"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117191F0-2E5F-2320-933F-635E74CD0441}"/>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84" name="TextBox 83">
                <a:extLst>
                  <a:ext uri="{FF2B5EF4-FFF2-40B4-BE49-F238E27FC236}">
                    <a16:creationId xmlns:a16="http://schemas.microsoft.com/office/drawing/2014/main" id="{117191F0-2E5F-2320-933F-635E74CD0441}"/>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10"/>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56723275-C3CD-0BBC-462C-94F8C1FFDD47}"/>
                  </a:ext>
                </a:extLst>
              </p:cNvPr>
              <p:cNvSpPr txBox="1"/>
              <p:nvPr/>
            </p:nvSpPr>
            <p:spPr>
              <a:xfrm>
                <a:off x="1440687" y="2074877"/>
                <a:ext cx="460751"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56723275-C3CD-0BBC-462C-94F8C1FFDD47}"/>
                  </a:ext>
                </a:extLst>
              </p:cNvPr>
              <p:cNvSpPr txBox="1">
                <a:spLocks noRot="1" noChangeAspect="1" noMove="1" noResize="1" noEditPoints="1" noAdjustHandles="1" noChangeArrowheads="1" noChangeShapeType="1" noTextEdit="1"/>
              </p:cNvSpPr>
              <p:nvPr/>
            </p:nvSpPr>
            <p:spPr>
              <a:xfrm>
                <a:off x="1440687" y="2074877"/>
                <a:ext cx="460751" cy="522835"/>
              </a:xfrm>
              <a:prstGeom prst="rect">
                <a:avLst/>
              </a:prstGeom>
              <a:blipFill>
                <a:blip r:embed="rId11"/>
                <a:stretch>
                  <a:fillRect b="-4545"/>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6945B833-9397-07CD-AC63-43E87882BADA}"/>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78E0B0AF-286E-4D0E-4366-9BEDEC0D5FA0}"/>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1560644A-E8D4-0613-1AA1-692E6FADCEE0}"/>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1560644A-E8D4-0613-1AA1-692E6FADCEE0}"/>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50BBD06-73B4-4733-C991-B27DC4CB7C4C}"/>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A50BBD06-73B4-4733-C991-B27DC4CB7C4C}"/>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3"/>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B7244CF-0462-7611-663B-9802025FFF28}"/>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43F48F18-0A9B-403C-FA34-F6AE5769D01E}"/>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43F48F18-0A9B-403C-FA34-F6AE5769D01E}"/>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4"/>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BA703F7-3053-4D08-7945-168DA46FCDA9}"/>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1BA703F7-3053-4D08-7945-168DA46FCDA9}"/>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5"/>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E4840331-C5CC-3B2D-82F3-C2745E0F3FE6}"/>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F4A63DD-6381-4E18-39F5-D3359890E1E2}"/>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6FDA922-9D26-24C8-B78D-6C51975C7A86}"/>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46FDA922-9D26-24C8-B78D-6C51975C7A86}"/>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6"/>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33916D89-D5BB-C866-1FE3-00F853EF30C0}"/>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74DF3E6-6772-F6C6-B8B8-95A94B3E5F5B}"/>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A74DF3E6-6772-F6C6-B8B8-95A94B3E5F5B}"/>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7"/>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5DAD4BF8-D2C3-ED7D-B230-425C369FDE90}"/>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EE54F073-E88C-1F11-3661-3732BEC3282D}"/>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3C4268C1-1522-3434-3C06-747064EB19A3}"/>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FAE47D3-ABA3-8582-50B3-34C5A8E4584A}"/>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AFAE47D3-ABA3-8582-50B3-34C5A8E4584A}"/>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8AA71F8-6D46-7D13-C973-2C9E6488CC0D}"/>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08AA71F8-6D46-7D13-C973-2C9E6488CC0D}"/>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9"/>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E4135A5F-4001-4920-794E-2823EB0819AD}"/>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1D071AFF-D7B5-1342-49DD-683494E38B7A}"/>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406C4E23-21A7-E191-4764-2BA5A07769FB}"/>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964314DB-29EF-D8D4-3294-574CF667227F}"/>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32D04EFC-EE53-BBCE-960A-20D2E19F7FCD}"/>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62354ACD-ED65-4E12-AA8D-5E7CD820AC6C}"/>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AEF81542-7267-D1F3-6AA7-53B6E4CB3EFA}"/>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AEF81542-7267-D1F3-6AA7-53B6E4CB3EFA}"/>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20"/>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3FDD415B-8854-AF12-9BC5-B4915A1F9454}"/>
                  </a:ext>
                </a:extLst>
              </p:cNvPr>
              <p:cNvSpPr txBox="1"/>
              <p:nvPr/>
            </p:nvSpPr>
            <p:spPr>
              <a:xfrm>
                <a:off x="5680283" y="3550168"/>
                <a:ext cx="460751"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3FDD415B-8854-AF12-9BC5-B4915A1F9454}"/>
                  </a:ext>
                </a:extLst>
              </p:cNvPr>
              <p:cNvSpPr txBox="1">
                <a:spLocks noRot="1" noChangeAspect="1" noMove="1" noResize="1" noEditPoints="1" noAdjustHandles="1" noChangeArrowheads="1" noChangeShapeType="1" noTextEdit="1"/>
              </p:cNvSpPr>
              <p:nvPr/>
            </p:nvSpPr>
            <p:spPr>
              <a:xfrm>
                <a:off x="5680283" y="3550168"/>
                <a:ext cx="460751" cy="523733"/>
              </a:xfrm>
              <a:prstGeom prst="rect">
                <a:avLst/>
              </a:prstGeom>
              <a:blipFill>
                <a:blip r:embed="rId21"/>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D39BBBF2-FF1A-7AC0-23A8-61221753FA71}"/>
                  </a:ext>
                </a:extLst>
              </p:cNvPr>
              <p:cNvSpPr txBox="1"/>
              <p:nvPr/>
            </p:nvSpPr>
            <p:spPr>
              <a:xfrm>
                <a:off x="3533750" y="2710478"/>
                <a:ext cx="460751"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D39BBBF2-FF1A-7AC0-23A8-61221753FA71}"/>
                  </a:ext>
                </a:extLst>
              </p:cNvPr>
              <p:cNvSpPr txBox="1">
                <a:spLocks noRot="1" noChangeAspect="1" noMove="1" noResize="1" noEditPoints="1" noAdjustHandles="1" noChangeArrowheads="1" noChangeShapeType="1" noTextEdit="1"/>
              </p:cNvSpPr>
              <p:nvPr/>
            </p:nvSpPr>
            <p:spPr>
              <a:xfrm>
                <a:off x="3533750" y="2710478"/>
                <a:ext cx="460751" cy="522322"/>
              </a:xfrm>
              <a:prstGeom prst="rect">
                <a:avLst/>
              </a:prstGeom>
              <a:blipFill>
                <a:blip r:embed="rId22"/>
                <a:stretch>
                  <a:fillRect b="-7143"/>
                </a:stretch>
              </a:blipFill>
              <a:ln>
                <a:solidFill>
                  <a:schemeClr val="tx2"/>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8925F11-9B96-8F85-98E5-26444E35B6C6}"/>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378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1000" tmFilter="0, 0; .2, .5; .8, .5; 1, 0"/>
                                        <p:tgtEl>
                                          <p:spTgt spid="115"/>
                                        </p:tgtEl>
                                      </p:cBhvr>
                                    </p:animEffect>
                                    <p:animScale>
                                      <p:cBhvr>
                                        <p:cTn id="23" dur="50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115" grpId="0" animBg="1"/>
      <p:bldP spid="115" grpId="1" animBg="1"/>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74C36-7F28-7016-5BCA-55F1061422C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E226459B-13F9-FB82-55F2-3762089BD81B}"/>
                  </a:ext>
                </a:extLst>
              </p:cNvPr>
              <p:cNvSpPr txBox="1">
                <a:spLocks/>
              </p:cNvSpPr>
              <p:nvPr/>
            </p:nvSpPr>
            <p:spPr>
              <a:xfrm>
                <a:off x="123219" y="1179188"/>
                <a:ext cx="4144050" cy="510467"/>
              </a:xfrm>
              <a:prstGeom prst="rect">
                <a:avLst/>
              </a:prstGeom>
            </p:spPr>
            <p:txBody>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GB" sz="2000" i="1" smtClean="0">
                          <a:solidFill>
                            <a:schemeClr val="tx1"/>
                          </a:solidFill>
                          <a:latin typeface="Cambria Math" panose="02040503050406030204" pitchFamily="18" charset="0"/>
                        </a:rPr>
                        <m:t>𝑓</m:t>
                      </m:r>
                      <m:d>
                        <m:dPr>
                          <m:ctrlPr>
                            <a:rPr lang="en-GB"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𝑥</m:t>
                          </m:r>
                          <m:r>
                            <a:rPr lang="en-GB" sz="2000" i="1">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 </m:t>
                          </m:r>
                          <m:r>
                            <a:rPr lang="en-GB" sz="2000" i="1" smtClean="0">
                              <a:solidFill>
                                <a:schemeClr val="tx1"/>
                              </a:solidFill>
                              <a:latin typeface="Cambria Math" panose="02040503050406030204" pitchFamily="18" charset="0"/>
                            </a:rPr>
                            <m:t>𝑧</m:t>
                          </m:r>
                        </m:e>
                      </m:d>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𝑥</m:t>
                      </m:r>
                      <m:d>
                        <m:dPr>
                          <m:ctrlPr>
                            <a:rPr lang="en-GB" sz="2000" i="1" smtClean="0">
                              <a:solidFill>
                                <a:schemeClr val="tx1"/>
                              </a:solidFill>
                              <a:latin typeface="Cambria Math" panose="02040503050406030204" pitchFamily="18" charset="0"/>
                            </a:rPr>
                          </m:ctrlPr>
                        </m:dPr>
                        <m:e>
                          <m:r>
                            <a:rPr lang="en-GB" sz="2000" i="1" smtClean="0">
                              <a:solidFill>
                                <a:schemeClr val="tx1"/>
                              </a:solidFill>
                              <a:latin typeface="Cambria Math" panose="02040503050406030204" pitchFamily="18" charset="0"/>
                            </a:rPr>
                            <m:t>𝑦</m:t>
                          </m:r>
                          <m:r>
                            <a:rPr lang="en-GB" sz="2000" i="1" smtClean="0">
                              <a:solidFill>
                                <a:schemeClr val="tx1"/>
                              </a:solidFill>
                              <a:latin typeface="Cambria Math" panose="02040503050406030204" pitchFamily="18" charset="0"/>
                            </a:rPr>
                            <m:t>+</m:t>
                          </m:r>
                          <m:r>
                            <a:rPr lang="en-GB" sz="2000" i="1" smtClean="0">
                              <a:solidFill>
                                <a:schemeClr val="tx1"/>
                              </a:solidFill>
                              <a:latin typeface="Cambria Math" panose="02040503050406030204" pitchFamily="18" charset="0"/>
                            </a:rPr>
                            <m:t>𝑧</m:t>
                          </m:r>
                        </m:e>
                      </m:d>
                    </m:oMath>
                  </m:oMathPara>
                </a14:m>
                <a:endParaRPr lang="en-US" dirty="0">
                  <a:solidFill>
                    <a:schemeClr val="tx1"/>
                  </a:solidFill>
                </a:endParaRPr>
              </a:p>
              <a:p>
                <a:pPr marL="0" indent="0">
                  <a:buFont typeface="Wingdings" panose="05000000000000000000" pitchFamily="2" charset="2"/>
                  <a:buNone/>
                </a:pPr>
                <a:endParaRPr lang="en-US" dirty="0"/>
              </a:p>
              <a:p>
                <a:endParaRPr lang="en-US" dirty="0"/>
              </a:p>
            </p:txBody>
          </p:sp>
        </mc:Choice>
        <mc:Fallback xmlns="">
          <p:sp>
            <p:nvSpPr>
              <p:cNvPr id="13" name="Content Placeholder 3">
                <a:extLst>
                  <a:ext uri="{FF2B5EF4-FFF2-40B4-BE49-F238E27FC236}">
                    <a16:creationId xmlns:a16="http://schemas.microsoft.com/office/drawing/2014/main" id="{E226459B-13F9-FB82-55F2-3762089BD81B}"/>
                  </a:ext>
                </a:extLst>
              </p:cNvPr>
              <p:cNvSpPr txBox="1">
                <a:spLocks noRot="1" noChangeAspect="1" noMove="1" noResize="1" noEditPoints="1" noAdjustHandles="1" noChangeArrowheads="1" noChangeShapeType="1" noTextEdit="1"/>
              </p:cNvSpPr>
              <p:nvPr/>
            </p:nvSpPr>
            <p:spPr>
              <a:xfrm>
                <a:off x="123219" y="1179188"/>
                <a:ext cx="4144050" cy="510467"/>
              </a:xfrm>
              <a:prstGeom prst="rect">
                <a:avLst/>
              </a:prstGeo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C4F59E3-3C9E-4101-5D78-8770ADE9EA19}"/>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23C99D3-35A1-82B0-8BBD-DCBC4947F01A}"/>
                  </a:ext>
                </a:extLst>
              </p:cNvPr>
              <p:cNvSpPr txBox="1"/>
              <p:nvPr/>
            </p:nvSpPr>
            <p:spPr>
              <a:xfrm>
                <a:off x="3507837" y="21393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73" name="TextBox 72">
                <a:extLst>
                  <a:ext uri="{FF2B5EF4-FFF2-40B4-BE49-F238E27FC236}">
                    <a16:creationId xmlns:a16="http://schemas.microsoft.com/office/drawing/2014/main" id="{D23C99D3-35A1-82B0-8BBD-DCBC4947F01A}"/>
                  </a:ext>
                </a:extLst>
              </p:cNvPr>
              <p:cNvSpPr txBox="1">
                <a:spLocks noRot="1" noChangeAspect="1" noMove="1" noResize="1" noEditPoints="1" noAdjustHandles="1" noChangeArrowheads="1" noChangeShapeType="1" noTextEdit="1"/>
              </p:cNvSpPr>
              <p:nvPr/>
            </p:nvSpPr>
            <p:spPr>
              <a:xfrm>
                <a:off x="3507837" y="2139346"/>
                <a:ext cx="321643" cy="300082"/>
              </a:xfrm>
              <a:prstGeom prst="rect">
                <a:avLst/>
              </a:prstGeom>
              <a:blipFill>
                <a:blip r:embed="rId4"/>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AB1CA29-3D96-5CDA-331D-E239609600E4}"/>
                  </a:ext>
                </a:extLst>
              </p:cNvPr>
              <p:cNvSpPr txBox="1"/>
              <p:nvPr/>
            </p:nvSpPr>
            <p:spPr>
              <a:xfrm>
                <a:off x="5680283" y="2960744"/>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m:t>
                      </m:r>
                    </m:oMath>
                  </m:oMathPara>
                </a14:m>
                <a:endParaRPr lang="en-US" dirty="0"/>
              </a:p>
            </p:txBody>
          </p:sp>
        </mc:Choice>
        <mc:Fallback xmlns="">
          <p:sp>
            <p:nvSpPr>
              <p:cNvPr id="75" name="TextBox 74">
                <a:extLst>
                  <a:ext uri="{FF2B5EF4-FFF2-40B4-BE49-F238E27FC236}">
                    <a16:creationId xmlns:a16="http://schemas.microsoft.com/office/drawing/2014/main" id="{6AB1CA29-3D96-5CDA-331D-E239609600E4}"/>
                  </a:ext>
                </a:extLst>
              </p:cNvPr>
              <p:cNvSpPr txBox="1">
                <a:spLocks noRot="1" noChangeAspect="1" noMove="1" noResize="1" noEditPoints="1" noAdjustHandles="1" noChangeArrowheads="1" noChangeShapeType="1" noTextEdit="1"/>
              </p:cNvSpPr>
              <p:nvPr/>
            </p:nvSpPr>
            <p:spPr>
              <a:xfrm>
                <a:off x="5680283" y="2960744"/>
                <a:ext cx="321643" cy="300082"/>
              </a:xfrm>
              <a:prstGeom prst="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E59E054-DFA4-16DC-B625-1AC031824CFA}"/>
                  </a:ext>
                </a:extLst>
              </p:cNvPr>
              <p:cNvSpPr txBox="1"/>
              <p:nvPr/>
            </p:nvSpPr>
            <p:spPr>
              <a:xfrm>
                <a:off x="1440687" y="1623061"/>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m:t>
                      </m:r>
                    </m:oMath>
                  </m:oMathPara>
                </a14:m>
                <a:endParaRPr lang="en-US" dirty="0"/>
              </a:p>
            </p:txBody>
          </p:sp>
        </mc:Choice>
        <mc:Fallback xmlns="">
          <p:sp>
            <p:nvSpPr>
              <p:cNvPr id="80" name="TextBox 79">
                <a:extLst>
                  <a:ext uri="{FF2B5EF4-FFF2-40B4-BE49-F238E27FC236}">
                    <a16:creationId xmlns:a16="http://schemas.microsoft.com/office/drawing/2014/main" id="{2E59E054-DFA4-16DC-B625-1AC031824CFA}"/>
                  </a:ext>
                </a:extLst>
              </p:cNvPr>
              <p:cNvSpPr txBox="1">
                <a:spLocks noRot="1" noChangeAspect="1" noMove="1" noResize="1" noEditPoints="1" noAdjustHandles="1" noChangeArrowheads="1" noChangeShapeType="1" noTextEdit="1"/>
              </p:cNvSpPr>
              <p:nvPr/>
            </p:nvSpPr>
            <p:spPr>
              <a:xfrm>
                <a:off x="1440687" y="1623061"/>
                <a:ext cx="321643" cy="300082"/>
              </a:xfrm>
              <a:prstGeom prst="rect">
                <a:avLst/>
              </a:prstGeom>
              <a:blipFill>
                <a:blip r:embed="rId6"/>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D937405-5885-2B92-0389-38821FDDD57B}"/>
                  </a:ext>
                </a:extLst>
              </p:cNvPr>
              <p:cNvSpPr txBox="1"/>
              <p:nvPr/>
            </p:nvSpPr>
            <p:spPr>
              <a:xfrm>
                <a:off x="1452654" y="2800119"/>
                <a:ext cx="436816"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oMath>
                  </m:oMathPara>
                </a14:m>
                <a:endParaRPr lang="en-US" dirty="0"/>
              </a:p>
            </p:txBody>
          </p:sp>
        </mc:Choice>
        <mc:Fallback xmlns="">
          <p:sp>
            <p:nvSpPr>
              <p:cNvPr id="81" name="TextBox 80">
                <a:extLst>
                  <a:ext uri="{FF2B5EF4-FFF2-40B4-BE49-F238E27FC236}">
                    <a16:creationId xmlns:a16="http://schemas.microsoft.com/office/drawing/2014/main" id="{1D937405-5885-2B92-0389-38821FDDD57B}"/>
                  </a:ext>
                </a:extLst>
              </p:cNvPr>
              <p:cNvSpPr txBox="1">
                <a:spLocks noRot="1" noChangeAspect="1" noMove="1" noResize="1" noEditPoints="1" noAdjustHandles="1" noChangeArrowheads="1" noChangeShapeType="1" noTextEdit="1"/>
              </p:cNvSpPr>
              <p:nvPr/>
            </p:nvSpPr>
            <p:spPr>
              <a:xfrm>
                <a:off x="1452654" y="2800119"/>
                <a:ext cx="436816" cy="300082"/>
              </a:xfrm>
              <a:prstGeom prst="rect">
                <a:avLst/>
              </a:prstGeom>
              <a:blipFill>
                <a:blip r:embed="rId7"/>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AD6A2F7-19E5-0FDA-AE2A-743992EB7B88}"/>
                  </a:ext>
                </a:extLst>
              </p:cNvPr>
              <p:cNvSpPr txBox="1"/>
              <p:nvPr/>
            </p:nvSpPr>
            <p:spPr>
              <a:xfrm>
                <a:off x="1458470" y="3864246"/>
                <a:ext cx="321643" cy="300082"/>
              </a:xfrm>
              <a:prstGeom prst="rect">
                <a:avLst/>
              </a:prstGeom>
              <a:noFill/>
              <a:ln>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m:t>
                      </m:r>
                    </m:oMath>
                  </m:oMathPara>
                </a14:m>
                <a:endParaRPr lang="en-US" dirty="0"/>
              </a:p>
            </p:txBody>
          </p:sp>
        </mc:Choice>
        <mc:Fallback xmlns="">
          <p:sp>
            <p:nvSpPr>
              <p:cNvPr id="82" name="TextBox 81">
                <a:extLst>
                  <a:ext uri="{FF2B5EF4-FFF2-40B4-BE49-F238E27FC236}">
                    <a16:creationId xmlns:a16="http://schemas.microsoft.com/office/drawing/2014/main" id="{0AD6A2F7-19E5-0FDA-AE2A-743992EB7B88}"/>
                  </a:ext>
                </a:extLst>
              </p:cNvPr>
              <p:cNvSpPr txBox="1">
                <a:spLocks noRot="1" noChangeAspect="1" noMove="1" noResize="1" noEditPoints="1" noAdjustHandles="1" noChangeArrowheads="1" noChangeShapeType="1" noTextEdit="1"/>
              </p:cNvSpPr>
              <p:nvPr/>
            </p:nvSpPr>
            <p:spPr>
              <a:xfrm>
                <a:off x="1458470" y="3864246"/>
                <a:ext cx="321643" cy="300082"/>
              </a:xfrm>
              <a:prstGeom prst="rect">
                <a:avLst/>
              </a:prstGeom>
              <a:blipFill>
                <a:blip r:embed="rId8"/>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60375F71-E498-D356-A124-A947B795D6F9}"/>
                  </a:ext>
                </a:extLst>
              </p:cNvPr>
              <p:cNvSpPr txBox="1"/>
              <p:nvPr/>
            </p:nvSpPr>
            <p:spPr>
              <a:xfrm>
                <a:off x="1428719" y="4314214"/>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𝑥</m:t>
                          </m:r>
                        </m:den>
                      </m:f>
                    </m:oMath>
                  </m:oMathPara>
                </a14:m>
                <a:endParaRPr lang="en-US" dirty="0">
                  <a:solidFill>
                    <a:schemeClr val="tx2"/>
                  </a:solidFill>
                </a:endParaRPr>
              </a:p>
            </p:txBody>
          </p:sp>
        </mc:Choice>
        <mc:Fallback>
          <p:sp>
            <p:nvSpPr>
              <p:cNvPr id="83" name="TextBox 82">
                <a:extLst>
                  <a:ext uri="{FF2B5EF4-FFF2-40B4-BE49-F238E27FC236}">
                    <a16:creationId xmlns:a16="http://schemas.microsoft.com/office/drawing/2014/main" id="{60375F71-E498-D356-A124-A947B795D6F9}"/>
                  </a:ext>
                </a:extLst>
              </p:cNvPr>
              <p:cNvSpPr txBox="1">
                <a:spLocks noRot="1" noChangeAspect="1" noMove="1" noResize="1" noEditPoints="1" noAdjustHandles="1" noChangeArrowheads="1" noChangeShapeType="1" noTextEdit="1"/>
              </p:cNvSpPr>
              <p:nvPr/>
            </p:nvSpPr>
            <p:spPr>
              <a:xfrm>
                <a:off x="1428719" y="4314214"/>
                <a:ext cx="460751" cy="487378"/>
              </a:xfrm>
              <a:prstGeom prst="rect">
                <a:avLst/>
              </a:prstGeom>
              <a:blipFill>
                <a:blip r:embed="rId9"/>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94364181-B01C-C252-70E3-75098B539B06}"/>
                  </a:ext>
                </a:extLst>
              </p:cNvPr>
              <p:cNvSpPr txBox="1"/>
              <p:nvPr/>
            </p:nvSpPr>
            <p:spPr>
              <a:xfrm>
                <a:off x="1444447" y="3250366"/>
                <a:ext cx="460751" cy="487378"/>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𝑧</m:t>
                          </m:r>
                        </m:den>
                      </m:f>
                    </m:oMath>
                  </m:oMathPara>
                </a14:m>
                <a:endParaRPr lang="en-US" dirty="0">
                  <a:solidFill>
                    <a:schemeClr val="tx2"/>
                  </a:solidFill>
                </a:endParaRPr>
              </a:p>
            </p:txBody>
          </p:sp>
        </mc:Choice>
        <mc:Fallback>
          <p:sp>
            <p:nvSpPr>
              <p:cNvPr id="84" name="TextBox 83">
                <a:extLst>
                  <a:ext uri="{FF2B5EF4-FFF2-40B4-BE49-F238E27FC236}">
                    <a16:creationId xmlns:a16="http://schemas.microsoft.com/office/drawing/2014/main" id="{94364181-B01C-C252-70E3-75098B539B06}"/>
                  </a:ext>
                </a:extLst>
              </p:cNvPr>
              <p:cNvSpPr txBox="1">
                <a:spLocks noRot="1" noChangeAspect="1" noMove="1" noResize="1" noEditPoints="1" noAdjustHandles="1" noChangeArrowheads="1" noChangeShapeType="1" noTextEdit="1"/>
              </p:cNvSpPr>
              <p:nvPr/>
            </p:nvSpPr>
            <p:spPr>
              <a:xfrm>
                <a:off x="1444447" y="3250366"/>
                <a:ext cx="460751" cy="487378"/>
              </a:xfrm>
              <a:prstGeom prst="rect">
                <a:avLst/>
              </a:prstGeom>
              <a:blipFill>
                <a:blip r:embed="rId10"/>
                <a:stretch>
                  <a:fillRect/>
                </a:stretch>
              </a:blipFill>
              <a:ln w="28575">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F6862C2D-58BD-FF7A-DF04-3FDACCD29FDF}"/>
                  </a:ext>
                </a:extLst>
              </p:cNvPr>
              <p:cNvSpPr txBox="1"/>
              <p:nvPr/>
            </p:nvSpPr>
            <p:spPr>
              <a:xfrm>
                <a:off x="1440687" y="2074877"/>
                <a:ext cx="460751" cy="522835"/>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𝑦</m:t>
                          </m:r>
                        </m:den>
                      </m:f>
                    </m:oMath>
                  </m:oMathPara>
                </a14:m>
                <a:endParaRPr lang="en-US" dirty="0">
                  <a:solidFill>
                    <a:schemeClr val="tx2"/>
                  </a:solidFill>
                </a:endParaRPr>
              </a:p>
            </p:txBody>
          </p:sp>
        </mc:Choice>
        <mc:Fallback>
          <p:sp>
            <p:nvSpPr>
              <p:cNvPr id="85" name="TextBox 84">
                <a:extLst>
                  <a:ext uri="{FF2B5EF4-FFF2-40B4-BE49-F238E27FC236}">
                    <a16:creationId xmlns:a16="http://schemas.microsoft.com/office/drawing/2014/main" id="{F6862C2D-58BD-FF7A-DF04-3FDACCD29FDF}"/>
                  </a:ext>
                </a:extLst>
              </p:cNvPr>
              <p:cNvSpPr txBox="1">
                <a:spLocks noRot="1" noChangeAspect="1" noMove="1" noResize="1" noEditPoints="1" noAdjustHandles="1" noChangeArrowheads="1" noChangeShapeType="1" noTextEdit="1"/>
              </p:cNvSpPr>
              <p:nvPr/>
            </p:nvSpPr>
            <p:spPr>
              <a:xfrm>
                <a:off x="1440687" y="2074877"/>
                <a:ext cx="460751" cy="522835"/>
              </a:xfrm>
              <a:prstGeom prst="rect">
                <a:avLst/>
              </a:prstGeom>
              <a:blipFill>
                <a:blip r:embed="rId11"/>
                <a:stretch>
                  <a:fillRect b="-4545"/>
                </a:stretch>
              </a:blipFill>
              <a:ln w="28575">
                <a:solidFill>
                  <a:schemeClr val="tx2"/>
                </a:solidFill>
              </a:ln>
            </p:spPr>
            <p:txBody>
              <a:bodyPr/>
              <a:lstStyle/>
              <a:p>
                <a:r>
                  <a:rPr lang="en-US">
                    <a:noFill/>
                  </a:rPr>
                  <a:t> </a:t>
                </a:r>
              </a:p>
            </p:txBody>
          </p:sp>
        </mc:Fallback>
      </mc:AlternateContent>
      <p:grpSp>
        <p:nvGrpSpPr>
          <p:cNvPr id="111" name="Group 110">
            <a:extLst>
              <a:ext uri="{FF2B5EF4-FFF2-40B4-BE49-F238E27FC236}">
                <a16:creationId xmlns:a16="http://schemas.microsoft.com/office/drawing/2014/main" id="{F3EEC5E4-6E7F-447F-6DC6-53543F11C9CC}"/>
              </a:ext>
            </a:extLst>
          </p:cNvPr>
          <p:cNvGrpSpPr/>
          <p:nvPr/>
        </p:nvGrpSpPr>
        <p:grpSpPr>
          <a:xfrm>
            <a:off x="1037646" y="1847258"/>
            <a:ext cx="5998496" cy="2533789"/>
            <a:chOff x="1037646" y="1847258"/>
            <a:chExt cx="5998496" cy="2533789"/>
          </a:xfrm>
        </p:grpSpPr>
        <p:grpSp>
          <p:nvGrpSpPr>
            <p:cNvPr id="32" name="Group 31">
              <a:extLst>
                <a:ext uri="{FF2B5EF4-FFF2-40B4-BE49-F238E27FC236}">
                  <a16:creationId xmlns:a16="http://schemas.microsoft.com/office/drawing/2014/main" id="{DA19348B-B9B3-0DA2-40A4-16EAC2FE5D91}"/>
                </a:ext>
              </a:extLst>
            </p:cNvPr>
            <p:cNvGrpSpPr/>
            <p:nvPr/>
          </p:nvGrpSpPr>
          <p:grpSpPr>
            <a:xfrm>
              <a:off x="4805165" y="3071441"/>
              <a:ext cx="824948" cy="787677"/>
              <a:chOff x="2209365" y="3047006"/>
              <a:chExt cx="944218" cy="904460"/>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2EB94E40-F9E4-BABA-3A14-DBCBB7534B45}"/>
                      </a:ext>
                    </a:extLst>
                  </p:cNvPr>
                  <p:cNvSpPr/>
                  <p:nvPr/>
                </p:nvSpPr>
                <p:spPr>
                  <a:xfrm>
                    <a:off x="2209365" y="3047006"/>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0" name="Oval 29">
                    <a:extLst>
                      <a:ext uri="{FF2B5EF4-FFF2-40B4-BE49-F238E27FC236}">
                        <a16:creationId xmlns:a16="http://schemas.microsoft.com/office/drawing/2014/main" id="{2EB94E40-F9E4-BABA-3A14-DBCBB7534B45}"/>
                      </a:ext>
                    </a:extLst>
                  </p:cNvPr>
                  <p:cNvSpPr>
                    <a:spLocks noRot="1" noChangeAspect="1" noMove="1" noResize="1" noEditPoints="1" noAdjustHandles="1" noChangeArrowheads="1" noChangeShapeType="1" noTextEdit="1"/>
                  </p:cNvSpPr>
                  <p:nvPr/>
                </p:nvSpPr>
                <p:spPr>
                  <a:xfrm>
                    <a:off x="2209365" y="3047006"/>
                    <a:ext cx="944218" cy="904460"/>
                  </a:xfrm>
                  <a:prstGeom prst="ellipse">
                    <a:avLst/>
                  </a:prstGeom>
                  <a:blipFill>
                    <a:blip r:embed="rId12"/>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023DDF-BEB3-C65C-13D5-0C38D6300C5E}"/>
                      </a:ext>
                    </a:extLst>
                  </p:cNvPr>
                  <p:cNvSpPr txBox="1"/>
                  <p:nvPr/>
                </p:nvSpPr>
                <p:spPr>
                  <a:xfrm>
                    <a:off x="2411208" y="3168852"/>
                    <a:ext cx="540532" cy="5012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AF023DDF-BEB3-C65C-13D5-0C38D6300C5E}"/>
                      </a:ext>
                    </a:extLst>
                  </p:cNvPr>
                  <p:cNvSpPr txBox="1">
                    <a:spLocks noRot="1" noChangeAspect="1" noMove="1" noResize="1" noEditPoints="1" noAdjustHandles="1" noChangeArrowheads="1" noChangeShapeType="1" noTextEdit="1"/>
                  </p:cNvSpPr>
                  <p:nvPr/>
                </p:nvSpPr>
                <p:spPr>
                  <a:xfrm>
                    <a:off x="2411208" y="3168852"/>
                    <a:ext cx="540532" cy="501213"/>
                  </a:xfrm>
                  <a:prstGeom prst="rect">
                    <a:avLst/>
                  </a:prstGeom>
                  <a:blipFill>
                    <a:blip r:embed="rId13"/>
                    <a:stretch>
                      <a:fillRect b="-11429"/>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DDDE7B09-5EC0-FCEA-88BE-054B295A43C5}"/>
                </a:ext>
              </a:extLst>
            </p:cNvPr>
            <p:cNvGrpSpPr/>
            <p:nvPr/>
          </p:nvGrpSpPr>
          <p:grpSpPr>
            <a:xfrm>
              <a:off x="2631810" y="2225470"/>
              <a:ext cx="824948" cy="787676"/>
              <a:chOff x="2209366" y="2806023"/>
              <a:chExt cx="944218" cy="904460"/>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ABA65553-38BA-0C56-BA42-32E900652CB2}"/>
                      </a:ext>
                    </a:extLst>
                  </p:cNvPr>
                  <p:cNvSpPr/>
                  <p:nvPr/>
                </p:nvSpPr>
                <p:spPr>
                  <a:xfrm>
                    <a:off x="2209366" y="2806023"/>
                    <a:ext cx="944218" cy="904460"/>
                  </a:xfrm>
                  <a:prstGeom prst="ellipse">
                    <a:avLst/>
                  </a:prstGeom>
                  <a:solidFill>
                    <a:schemeClr val="tx2">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GB"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5" name="Oval 34">
                    <a:extLst>
                      <a:ext uri="{FF2B5EF4-FFF2-40B4-BE49-F238E27FC236}">
                        <a16:creationId xmlns:a16="http://schemas.microsoft.com/office/drawing/2014/main" id="{ABA65553-38BA-0C56-BA42-32E900652CB2}"/>
                      </a:ext>
                    </a:extLst>
                  </p:cNvPr>
                  <p:cNvSpPr>
                    <a:spLocks noRot="1" noChangeAspect="1" noMove="1" noResize="1" noEditPoints="1" noAdjustHandles="1" noChangeArrowheads="1" noChangeShapeType="1" noTextEdit="1"/>
                  </p:cNvSpPr>
                  <p:nvPr/>
                </p:nvSpPr>
                <p:spPr>
                  <a:xfrm>
                    <a:off x="2209366" y="2806023"/>
                    <a:ext cx="944218" cy="904460"/>
                  </a:xfrm>
                  <a:prstGeom prst="ellipse">
                    <a:avLst/>
                  </a:prstGeom>
                  <a:blipFill>
                    <a:blip r:embed="rId14"/>
                    <a:stretch>
                      <a:fillRect b="-12500"/>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4328C04-8F8C-095E-99E3-B47E3F51E054}"/>
                      </a:ext>
                    </a:extLst>
                  </p:cNvPr>
                  <p:cNvSpPr txBox="1"/>
                  <p:nvPr/>
                </p:nvSpPr>
                <p:spPr>
                  <a:xfrm>
                    <a:off x="2377080" y="2929184"/>
                    <a:ext cx="631525" cy="600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B4328C04-8F8C-095E-99E3-B47E3F51E054}"/>
                      </a:ext>
                    </a:extLst>
                  </p:cNvPr>
                  <p:cNvSpPr txBox="1">
                    <a:spLocks noRot="1" noChangeAspect="1" noMove="1" noResize="1" noEditPoints="1" noAdjustHandles="1" noChangeArrowheads="1" noChangeShapeType="1" noTextEdit="1"/>
                  </p:cNvSpPr>
                  <p:nvPr/>
                </p:nvSpPr>
                <p:spPr>
                  <a:xfrm>
                    <a:off x="2377080" y="2929184"/>
                    <a:ext cx="631525" cy="600795"/>
                  </a:xfrm>
                  <a:prstGeom prst="rect">
                    <a:avLst/>
                  </a:prstGeom>
                  <a:blipFill>
                    <a:blip r:embed="rId15"/>
                    <a:stretch>
                      <a:fillRect/>
                    </a:stretch>
                  </a:blipFill>
                </p:spPr>
                <p:txBody>
                  <a:bodyPr/>
                  <a:lstStyle/>
                  <a:p>
                    <a:r>
                      <a:rPr lang="en-US">
                        <a:noFill/>
                      </a:rPr>
                      <a:t> </a:t>
                    </a:r>
                  </a:p>
                </p:txBody>
              </p:sp>
            </mc:Fallback>
          </mc:AlternateContent>
        </p:grpSp>
        <p:cxnSp>
          <p:nvCxnSpPr>
            <p:cNvPr id="41" name="Straight Arrow Connector 40">
              <a:extLst>
                <a:ext uri="{FF2B5EF4-FFF2-40B4-BE49-F238E27FC236}">
                  <a16:creationId xmlns:a16="http://schemas.microsoft.com/office/drawing/2014/main" id="{5EBA1ED6-AFA2-D36A-3293-34A71150B4D8}"/>
                </a:ext>
              </a:extLst>
            </p:cNvPr>
            <p:cNvCxnSpPr>
              <a:cxnSpLocks/>
              <a:endCxn id="30" idx="1"/>
            </p:cNvCxnSpPr>
            <p:nvPr/>
          </p:nvCxnSpPr>
          <p:spPr>
            <a:xfrm>
              <a:off x="4562061" y="2602556"/>
              <a:ext cx="363915" cy="584238"/>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115D29A-59AF-5A5C-EABC-FD8F9A233BE5}"/>
                </a:ext>
              </a:extLst>
            </p:cNvPr>
            <p:cNvCxnSpPr>
              <a:cxnSpLocks/>
              <a:endCxn id="30" idx="3"/>
            </p:cNvCxnSpPr>
            <p:nvPr/>
          </p:nvCxnSpPr>
          <p:spPr>
            <a:xfrm flipV="1">
              <a:off x="3994501" y="3743765"/>
              <a:ext cx="931475" cy="493332"/>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82CA8A0-8BB4-0D17-D886-5CB6673C8117}"/>
                    </a:ext>
                  </a:extLst>
                </p:cNvPr>
                <p:cNvSpPr txBox="1"/>
                <p:nvPr/>
              </p:nvSpPr>
              <p:spPr>
                <a:xfrm>
                  <a:off x="1038951" y="4073270"/>
                  <a:ext cx="321643" cy="30777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𝑥</m:t>
                        </m:r>
                      </m:oMath>
                    </m:oMathPara>
                  </a14:m>
                  <a:endParaRPr lang="en-US" dirty="0"/>
                </a:p>
              </p:txBody>
            </p:sp>
          </mc:Choice>
          <mc:Fallback xmlns="">
            <p:sp>
              <p:nvSpPr>
                <p:cNvPr id="60" name="TextBox 59">
                  <a:extLst>
                    <a:ext uri="{FF2B5EF4-FFF2-40B4-BE49-F238E27FC236}">
                      <a16:creationId xmlns:a16="http://schemas.microsoft.com/office/drawing/2014/main" id="{682CA8A0-8BB4-0D17-D886-5CB6673C8117}"/>
                    </a:ext>
                  </a:extLst>
                </p:cNvPr>
                <p:cNvSpPr txBox="1">
                  <a:spLocks noRot="1" noChangeAspect="1" noMove="1" noResize="1" noEditPoints="1" noAdjustHandles="1" noChangeArrowheads="1" noChangeShapeType="1" noTextEdit="1"/>
                </p:cNvSpPr>
                <p:nvPr/>
              </p:nvSpPr>
              <p:spPr>
                <a:xfrm>
                  <a:off x="1038951" y="4073270"/>
                  <a:ext cx="321643" cy="307777"/>
                </a:xfrm>
                <a:prstGeom prst="rect">
                  <a:avLst/>
                </a:prstGeom>
                <a:blipFill>
                  <a:blip r:embed="rId16"/>
                  <a:stretch>
                    <a:fillRect/>
                  </a:stretch>
                </a:blipFill>
                <a:ln w="38100"/>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D439DA73-80EB-BE7F-0304-904AFD3B6C8E}"/>
                </a:ext>
              </a:extLst>
            </p:cNvPr>
            <p:cNvCxnSpPr>
              <a:cxnSpLocks/>
              <a:stCxn id="30" idx="6"/>
            </p:cNvCxnSpPr>
            <p:nvPr/>
          </p:nvCxnSpPr>
          <p:spPr>
            <a:xfrm>
              <a:off x="5630113" y="3465280"/>
              <a:ext cx="1068861" cy="0"/>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12BEAAD-C36E-A590-0AF3-4A03D70F1C7E}"/>
                    </a:ext>
                  </a:extLst>
                </p:cNvPr>
                <p:cNvSpPr txBox="1"/>
                <p:nvPr/>
              </p:nvSpPr>
              <p:spPr>
                <a:xfrm>
                  <a:off x="6714499" y="3306274"/>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oMath>
                    </m:oMathPara>
                  </a14:m>
                  <a:endParaRPr lang="en-US" dirty="0"/>
                </a:p>
              </p:txBody>
            </p:sp>
          </mc:Choice>
          <mc:Fallback xmlns="">
            <p:sp>
              <p:nvSpPr>
                <p:cNvPr id="66" name="TextBox 65">
                  <a:extLst>
                    <a:ext uri="{FF2B5EF4-FFF2-40B4-BE49-F238E27FC236}">
                      <a16:creationId xmlns:a16="http://schemas.microsoft.com/office/drawing/2014/main" id="{012BEAAD-C36E-A590-0AF3-4A03D70F1C7E}"/>
                    </a:ext>
                  </a:extLst>
                </p:cNvPr>
                <p:cNvSpPr txBox="1">
                  <a:spLocks noRot="1" noChangeAspect="1" noMove="1" noResize="1" noEditPoints="1" noAdjustHandles="1" noChangeArrowheads="1" noChangeShapeType="1" noTextEdit="1"/>
                </p:cNvSpPr>
                <p:nvPr/>
              </p:nvSpPr>
              <p:spPr>
                <a:xfrm>
                  <a:off x="6714499" y="3306274"/>
                  <a:ext cx="321643" cy="300082"/>
                </a:xfrm>
                <a:prstGeom prst="rect">
                  <a:avLst/>
                </a:prstGeom>
                <a:blipFill>
                  <a:blip r:embed="rId17"/>
                  <a:stretch>
                    <a:fillRect b="-3571"/>
                  </a:stretch>
                </a:blipFill>
                <a:ln w="38100"/>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068C1D2A-DCFA-0353-3D17-297237E4E853}"/>
                </a:ext>
              </a:extLst>
            </p:cNvPr>
            <p:cNvGrpSpPr/>
            <p:nvPr/>
          </p:nvGrpSpPr>
          <p:grpSpPr>
            <a:xfrm>
              <a:off x="1037646" y="1847258"/>
              <a:ext cx="1714975" cy="1480337"/>
              <a:chOff x="1037646" y="1847258"/>
              <a:chExt cx="1714975" cy="1480337"/>
            </a:xfrm>
          </p:grpSpPr>
          <p:cxnSp>
            <p:nvCxnSpPr>
              <p:cNvPr id="47" name="Straight Arrow Connector 46">
                <a:extLst>
                  <a:ext uri="{FF2B5EF4-FFF2-40B4-BE49-F238E27FC236}">
                    <a16:creationId xmlns:a16="http://schemas.microsoft.com/office/drawing/2014/main" id="{9FCFC81A-372D-0897-043D-CAAFD2442303}"/>
                  </a:ext>
                </a:extLst>
              </p:cNvPr>
              <p:cNvCxnSpPr>
                <a:cxnSpLocks/>
                <a:endCxn id="35" idx="1"/>
              </p:cNvCxnSpPr>
              <p:nvPr/>
            </p:nvCxnSpPr>
            <p:spPr>
              <a:xfrm>
                <a:off x="2161245" y="1997439"/>
                <a:ext cx="591376" cy="343383"/>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9" name="Group 108">
                <a:extLst>
                  <a:ext uri="{FF2B5EF4-FFF2-40B4-BE49-F238E27FC236}">
                    <a16:creationId xmlns:a16="http://schemas.microsoft.com/office/drawing/2014/main" id="{AC71C8C9-612C-14ED-AB26-ABB62643F26F}"/>
                  </a:ext>
                </a:extLst>
              </p:cNvPr>
              <p:cNvGrpSpPr/>
              <p:nvPr/>
            </p:nvGrpSpPr>
            <p:grpSpPr>
              <a:xfrm>
                <a:off x="1037646" y="1847258"/>
                <a:ext cx="1714975" cy="1480337"/>
                <a:chOff x="1037646" y="1847258"/>
                <a:chExt cx="1714975" cy="14803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A96FE80-9DB5-59FE-1A2D-063F1B0331E9}"/>
                        </a:ext>
                      </a:extLst>
                    </p:cNvPr>
                    <p:cNvSpPr txBox="1"/>
                    <p:nvPr/>
                  </p:nvSpPr>
                  <p:spPr>
                    <a:xfrm>
                      <a:off x="1037647" y="184725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oMath>
                        </m:oMathPara>
                      </a14:m>
                      <a:endParaRPr lang="en-US" dirty="0"/>
                    </a:p>
                  </p:txBody>
                </p:sp>
              </mc:Choice>
              <mc:Fallback xmlns="">
                <p:sp>
                  <p:nvSpPr>
                    <p:cNvPr id="61" name="TextBox 60">
                      <a:extLst>
                        <a:ext uri="{FF2B5EF4-FFF2-40B4-BE49-F238E27FC236}">
                          <a16:creationId xmlns:a16="http://schemas.microsoft.com/office/drawing/2014/main" id="{2A96FE80-9DB5-59FE-1A2D-063F1B0331E9}"/>
                        </a:ext>
                      </a:extLst>
                    </p:cNvPr>
                    <p:cNvSpPr txBox="1">
                      <a:spLocks noRot="1" noChangeAspect="1" noMove="1" noResize="1" noEditPoints="1" noAdjustHandles="1" noChangeArrowheads="1" noChangeShapeType="1" noTextEdit="1"/>
                    </p:cNvSpPr>
                    <p:nvPr/>
                  </p:nvSpPr>
                  <p:spPr>
                    <a:xfrm>
                      <a:off x="1037647" y="1847258"/>
                      <a:ext cx="321643" cy="300082"/>
                    </a:xfrm>
                    <a:prstGeom prst="rect">
                      <a:avLst/>
                    </a:prstGeom>
                    <a:blipFill>
                      <a:blip r:embed="rId1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6D1E14D-AB5E-939E-9F4A-090EE8BE542F}"/>
                        </a:ext>
                      </a:extLst>
                    </p:cNvPr>
                    <p:cNvSpPr txBox="1"/>
                    <p:nvPr/>
                  </p:nvSpPr>
                  <p:spPr>
                    <a:xfrm>
                      <a:off x="1037646" y="3027513"/>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US" dirty="0"/>
                    </a:p>
                  </p:txBody>
                </p:sp>
              </mc:Choice>
              <mc:Fallback xmlns="">
                <p:sp>
                  <p:nvSpPr>
                    <p:cNvPr id="62" name="TextBox 61">
                      <a:extLst>
                        <a:ext uri="{FF2B5EF4-FFF2-40B4-BE49-F238E27FC236}">
                          <a16:creationId xmlns:a16="http://schemas.microsoft.com/office/drawing/2014/main" id="{C6D1E14D-AB5E-939E-9F4A-090EE8BE542F}"/>
                        </a:ext>
                      </a:extLst>
                    </p:cNvPr>
                    <p:cNvSpPr txBox="1">
                      <a:spLocks noRot="1" noChangeAspect="1" noMove="1" noResize="1" noEditPoints="1" noAdjustHandles="1" noChangeArrowheads="1" noChangeShapeType="1" noTextEdit="1"/>
                    </p:cNvSpPr>
                    <p:nvPr/>
                  </p:nvSpPr>
                  <p:spPr>
                    <a:xfrm>
                      <a:off x="1037646" y="3027513"/>
                      <a:ext cx="321643" cy="300082"/>
                    </a:xfrm>
                    <a:prstGeom prst="rect">
                      <a:avLst/>
                    </a:prstGeom>
                    <a:blipFill>
                      <a:blip r:embed="rId19"/>
                      <a:stretch>
                        <a:fillRect/>
                      </a:stretch>
                    </a:blipFill>
                    <a:ln w="38100"/>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4712611C-A21F-BB1C-1E09-BF55CBB48CC9}"/>
                    </a:ext>
                  </a:extLst>
                </p:cNvPr>
                <p:cNvGrpSpPr/>
                <p:nvPr/>
              </p:nvGrpSpPr>
              <p:grpSpPr>
                <a:xfrm>
                  <a:off x="1359289" y="1997299"/>
                  <a:ext cx="1393332" cy="1180255"/>
                  <a:chOff x="1359289" y="1997299"/>
                  <a:chExt cx="1393332" cy="1180255"/>
                </a:xfrm>
              </p:grpSpPr>
              <p:cxnSp>
                <p:nvCxnSpPr>
                  <p:cNvPr id="44" name="Straight Arrow Connector 43">
                    <a:extLst>
                      <a:ext uri="{FF2B5EF4-FFF2-40B4-BE49-F238E27FC236}">
                        <a16:creationId xmlns:a16="http://schemas.microsoft.com/office/drawing/2014/main" id="{179A858E-7C98-FE89-75F8-376CE7465336}"/>
                      </a:ext>
                    </a:extLst>
                  </p:cNvPr>
                  <p:cNvCxnSpPr>
                    <a:cxnSpLocks/>
                    <a:endCxn id="35" idx="3"/>
                  </p:cNvCxnSpPr>
                  <p:nvPr/>
                </p:nvCxnSpPr>
                <p:spPr>
                  <a:xfrm flipV="1">
                    <a:off x="2185305" y="2897794"/>
                    <a:ext cx="567316" cy="276274"/>
                  </a:xfrm>
                  <a:prstGeom prst="straightConnector1">
                    <a:avLst/>
                  </a:prstGeom>
                  <a:ln w="571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2F657911-85DB-F72E-5806-101F20B6E03A}"/>
                      </a:ext>
                    </a:extLst>
                  </p:cNvPr>
                  <p:cNvCxnSpPr>
                    <a:cxnSpLocks/>
                    <a:stCxn id="61" idx="3"/>
                  </p:cNvCxnSpPr>
                  <p:nvPr/>
                </p:nvCxnSpPr>
                <p:spPr>
                  <a:xfrm>
                    <a:off x="1359290" y="1997299"/>
                    <a:ext cx="811894"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DF17800-B659-63D4-D405-0FEACE9FC0B0}"/>
                      </a:ext>
                    </a:extLst>
                  </p:cNvPr>
                  <p:cNvCxnSpPr>
                    <a:cxnSpLocks/>
                    <a:stCxn id="62" idx="3"/>
                  </p:cNvCxnSpPr>
                  <p:nvPr/>
                </p:nvCxnSpPr>
                <p:spPr>
                  <a:xfrm>
                    <a:off x="1359289" y="3177554"/>
                    <a:ext cx="83595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cxnSp>
          <p:nvCxnSpPr>
            <p:cNvPr id="97" name="Straight Arrow Connector 96">
              <a:extLst>
                <a:ext uri="{FF2B5EF4-FFF2-40B4-BE49-F238E27FC236}">
                  <a16:creationId xmlns:a16="http://schemas.microsoft.com/office/drawing/2014/main" id="{11ABE87D-9305-5BF2-D3C5-6D69547B7EA1}"/>
                </a:ext>
              </a:extLst>
            </p:cNvPr>
            <p:cNvCxnSpPr>
              <a:cxnSpLocks/>
              <a:stCxn id="35" idx="6"/>
            </p:cNvCxnSpPr>
            <p:nvPr/>
          </p:nvCxnSpPr>
          <p:spPr>
            <a:xfrm>
              <a:off x="3456758" y="2619308"/>
              <a:ext cx="1115242"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Arrow Connector 102">
              <a:extLst>
                <a:ext uri="{FF2B5EF4-FFF2-40B4-BE49-F238E27FC236}">
                  <a16:creationId xmlns:a16="http://schemas.microsoft.com/office/drawing/2014/main" id="{62BA0092-B8C0-7DA4-3A0B-7153431F2DCD}"/>
                </a:ext>
              </a:extLst>
            </p:cNvPr>
            <p:cNvCxnSpPr>
              <a:cxnSpLocks/>
              <a:stCxn id="60" idx="3"/>
            </p:cNvCxnSpPr>
            <p:nvPr/>
          </p:nvCxnSpPr>
          <p:spPr>
            <a:xfrm>
              <a:off x="1360594" y="4227159"/>
              <a:ext cx="2653785" cy="0"/>
            </a:xfrm>
            <a:prstGeom prst="straightConnector1">
              <a:avLst/>
            </a:prstGeom>
            <a:ln w="571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7F956D3-E825-9DBB-B8DA-10D8FCFCC378}"/>
                  </a:ext>
                </a:extLst>
              </p:cNvPr>
              <p:cNvSpPr txBox="1"/>
              <p:nvPr/>
            </p:nvSpPr>
            <p:spPr>
              <a:xfrm>
                <a:off x="2918976" y="1867498"/>
                <a:ext cx="321643" cy="300082"/>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𝑞</m:t>
                      </m:r>
                    </m:oMath>
                  </m:oMathPara>
                </a14:m>
                <a:endParaRPr lang="en-US" dirty="0"/>
              </a:p>
            </p:txBody>
          </p:sp>
        </mc:Choice>
        <mc:Fallback xmlns="">
          <p:sp>
            <p:nvSpPr>
              <p:cNvPr id="114" name="TextBox 113">
                <a:extLst>
                  <a:ext uri="{FF2B5EF4-FFF2-40B4-BE49-F238E27FC236}">
                    <a16:creationId xmlns:a16="http://schemas.microsoft.com/office/drawing/2014/main" id="{27F956D3-E825-9DBB-B8DA-10D8FCFCC378}"/>
                  </a:ext>
                </a:extLst>
              </p:cNvPr>
              <p:cNvSpPr txBox="1">
                <a:spLocks noRot="1" noChangeAspect="1" noMove="1" noResize="1" noEditPoints="1" noAdjustHandles="1" noChangeArrowheads="1" noChangeShapeType="1" noTextEdit="1"/>
              </p:cNvSpPr>
              <p:nvPr/>
            </p:nvSpPr>
            <p:spPr>
              <a:xfrm>
                <a:off x="2918976" y="1867498"/>
                <a:ext cx="321643" cy="300082"/>
              </a:xfrm>
              <a:prstGeom prst="rect">
                <a:avLst/>
              </a:prstGeom>
              <a:blipFill>
                <a:blip r:embed="rId20"/>
                <a:stretch>
                  <a:fillRect/>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C0C3B147-613E-BEB7-3F3B-5144E85C1025}"/>
                  </a:ext>
                </a:extLst>
              </p:cNvPr>
              <p:cNvSpPr txBox="1"/>
              <p:nvPr/>
            </p:nvSpPr>
            <p:spPr>
              <a:xfrm>
                <a:off x="5660405" y="3550168"/>
                <a:ext cx="760494" cy="523733"/>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den>
                      </m:f>
                      <m:r>
                        <a:rPr lang="en-GB" b="0" i="1" smtClean="0">
                          <a:solidFill>
                            <a:schemeClr val="tx2"/>
                          </a:solidFill>
                          <a:latin typeface="Cambria Math" panose="02040503050406030204" pitchFamily="18" charset="0"/>
                        </a:rPr>
                        <m:t>=1</m:t>
                      </m:r>
                    </m:oMath>
                  </m:oMathPara>
                </a14:m>
                <a:endParaRPr lang="en-US" dirty="0">
                  <a:solidFill>
                    <a:schemeClr val="tx2"/>
                  </a:solidFill>
                </a:endParaRPr>
              </a:p>
            </p:txBody>
          </p:sp>
        </mc:Choice>
        <mc:Fallback>
          <p:sp>
            <p:nvSpPr>
              <p:cNvPr id="115" name="TextBox 114">
                <a:extLst>
                  <a:ext uri="{FF2B5EF4-FFF2-40B4-BE49-F238E27FC236}">
                    <a16:creationId xmlns:a16="http://schemas.microsoft.com/office/drawing/2014/main" id="{C0C3B147-613E-BEB7-3F3B-5144E85C1025}"/>
                  </a:ext>
                </a:extLst>
              </p:cNvPr>
              <p:cNvSpPr txBox="1">
                <a:spLocks noRot="1" noChangeAspect="1" noMove="1" noResize="1" noEditPoints="1" noAdjustHandles="1" noChangeArrowheads="1" noChangeShapeType="1" noTextEdit="1"/>
              </p:cNvSpPr>
              <p:nvPr/>
            </p:nvSpPr>
            <p:spPr>
              <a:xfrm>
                <a:off x="5660405" y="3550168"/>
                <a:ext cx="760494" cy="523733"/>
              </a:xfrm>
              <a:prstGeom prst="rect">
                <a:avLst/>
              </a:prstGeom>
              <a:blipFill>
                <a:blip r:embed="rId21"/>
                <a:stretch>
                  <a:fillRect b="-4545"/>
                </a:stretch>
              </a:blipFill>
              <a:ln>
                <a:solidFill>
                  <a:schemeClr val="tx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1B134BFD-8488-81A8-0FA6-CB95DF04CA1C}"/>
                  </a:ext>
                </a:extLst>
              </p:cNvPr>
              <p:cNvSpPr txBox="1"/>
              <p:nvPr/>
            </p:nvSpPr>
            <p:spPr>
              <a:xfrm>
                <a:off x="3533750" y="2710478"/>
                <a:ext cx="460751" cy="522322"/>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b="0"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𝑓</m:t>
                          </m:r>
                        </m:num>
                        <m:den>
                          <m:r>
                            <a:rPr lang="en-GB" b="0" i="1" smtClean="0">
                              <a:solidFill>
                                <a:schemeClr val="tx2"/>
                              </a:solidFill>
                              <a:latin typeface="Cambria Math" panose="02040503050406030204" pitchFamily="18" charset="0"/>
                              <a:ea typeface="Cambria Math" panose="02040503050406030204" pitchFamily="18" charset="0"/>
                            </a:rPr>
                            <m:t>𝜕</m:t>
                          </m:r>
                          <m:r>
                            <a:rPr lang="en-GB" b="0" i="1" smtClean="0">
                              <a:solidFill>
                                <a:schemeClr val="tx2"/>
                              </a:solidFill>
                              <a:latin typeface="Cambria Math" panose="02040503050406030204" pitchFamily="18" charset="0"/>
                              <a:ea typeface="Cambria Math" panose="02040503050406030204" pitchFamily="18" charset="0"/>
                            </a:rPr>
                            <m:t>𝑞</m:t>
                          </m:r>
                        </m:den>
                      </m:f>
                    </m:oMath>
                  </m:oMathPara>
                </a14:m>
                <a:endParaRPr lang="en-US" dirty="0">
                  <a:solidFill>
                    <a:schemeClr val="tx2"/>
                  </a:solidFill>
                </a:endParaRPr>
              </a:p>
            </p:txBody>
          </p:sp>
        </mc:Choice>
        <mc:Fallback>
          <p:sp>
            <p:nvSpPr>
              <p:cNvPr id="116" name="TextBox 115">
                <a:extLst>
                  <a:ext uri="{FF2B5EF4-FFF2-40B4-BE49-F238E27FC236}">
                    <a16:creationId xmlns:a16="http://schemas.microsoft.com/office/drawing/2014/main" id="{1B134BFD-8488-81A8-0FA6-CB95DF04CA1C}"/>
                  </a:ext>
                </a:extLst>
              </p:cNvPr>
              <p:cNvSpPr txBox="1">
                <a:spLocks noRot="1" noChangeAspect="1" noMove="1" noResize="1" noEditPoints="1" noAdjustHandles="1" noChangeArrowheads="1" noChangeShapeType="1" noTextEdit="1"/>
              </p:cNvSpPr>
              <p:nvPr/>
            </p:nvSpPr>
            <p:spPr>
              <a:xfrm>
                <a:off x="3533750" y="2710478"/>
                <a:ext cx="460751" cy="522322"/>
              </a:xfrm>
              <a:prstGeom prst="rect">
                <a:avLst/>
              </a:prstGeom>
              <a:blipFill>
                <a:blip r:embed="rId22"/>
                <a:stretch>
                  <a:fillRect b="-7143"/>
                </a:stretch>
              </a:blipFill>
              <a:ln>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962120-8513-539D-8DAE-4F1C26B750FA}"/>
                  </a:ext>
                </a:extLst>
              </p:cNvPr>
              <p:cNvSpPr txBox="1"/>
              <p:nvPr/>
            </p:nvSpPr>
            <p:spPr>
              <a:xfrm>
                <a:off x="4934909" y="1179188"/>
                <a:ext cx="1545404" cy="902876"/>
              </a:xfrm>
              <a:prstGeom prst="rect">
                <a:avLst/>
              </a:prstGeom>
              <a:noFill/>
              <a:ln w="28575">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𝑥𝑞</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den>
                      </m:f>
                      <m:r>
                        <a:rPr lang="en-GB" b="0" i="1" smtClean="0">
                          <a:latin typeface="Cambria Math" panose="02040503050406030204" pitchFamily="18" charset="0"/>
                        </a:rPr>
                        <m:t>=</m:t>
                      </m:r>
                      <m:r>
                        <a:rPr lang="en-GB" b="0" i="1" smtClean="0">
                          <a:latin typeface="Cambria Math" panose="02040503050406030204" pitchFamily="18" charset="0"/>
                        </a:rPr>
                        <m:t>𝑞</m:t>
                      </m:r>
                    </m:oMath>
                  </m:oMathPara>
                </a14:m>
                <a:endParaRPr lang="en-US" dirty="0"/>
              </a:p>
            </p:txBody>
          </p:sp>
        </mc:Choice>
        <mc:Fallback xmlns="">
          <p:sp>
            <p:nvSpPr>
              <p:cNvPr id="3" name="TextBox 2">
                <a:extLst>
                  <a:ext uri="{FF2B5EF4-FFF2-40B4-BE49-F238E27FC236}">
                    <a16:creationId xmlns:a16="http://schemas.microsoft.com/office/drawing/2014/main" id="{74962120-8513-539D-8DAE-4F1C26B750FA}"/>
                  </a:ext>
                </a:extLst>
              </p:cNvPr>
              <p:cNvSpPr txBox="1">
                <a:spLocks noRot="1" noChangeAspect="1" noMove="1" noResize="1" noEditPoints="1" noAdjustHandles="1" noChangeArrowheads="1" noChangeShapeType="1" noTextEdit="1"/>
              </p:cNvSpPr>
              <p:nvPr/>
            </p:nvSpPr>
            <p:spPr>
              <a:xfrm>
                <a:off x="4934909" y="1179188"/>
                <a:ext cx="1545404" cy="902876"/>
              </a:xfrm>
              <a:prstGeom prst="rect">
                <a:avLst/>
              </a:prstGeom>
              <a:blipFill>
                <a:blip r:embed="rId23"/>
                <a:stretch>
                  <a:fillRect/>
                </a:stretch>
              </a:blipFill>
              <a:ln w="28575">
                <a:solidFill>
                  <a:schemeClr val="tx2"/>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DF0B5E35-93A8-37F8-149F-40CC5FA896AC}"/>
              </a:ext>
            </a:extLst>
          </p:cNvPr>
          <p:cNvSpPr/>
          <p:nvPr/>
        </p:nvSpPr>
        <p:spPr>
          <a:xfrm>
            <a:off x="4934910" y="1623061"/>
            <a:ext cx="1545404" cy="4518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1F9555-09EE-B36D-6CB1-D39B3ED1B7F3}"/>
              </a:ext>
            </a:extLst>
          </p:cNvPr>
          <p:cNvSpPr/>
          <p:nvPr/>
        </p:nvSpPr>
        <p:spPr>
          <a:xfrm>
            <a:off x="4934909" y="1467317"/>
            <a:ext cx="1545404" cy="30413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BE3AA4-3049-D5A2-657B-C4D9441A9AA6}"/>
              </a:ext>
            </a:extLst>
          </p:cNvPr>
          <p:cNvSpPr txBox="1"/>
          <p:nvPr/>
        </p:nvSpPr>
        <p:spPr>
          <a:xfrm>
            <a:off x="6879770" y="20241"/>
            <a:ext cx="2264230" cy="507831"/>
          </a:xfrm>
          <a:prstGeom prst="rect">
            <a:avLst/>
          </a:prstGeom>
          <a:noFill/>
        </p:spPr>
        <p:txBody>
          <a:bodyPr wrap="square">
            <a:spAutoFit/>
          </a:bodyPr>
          <a:lstStyle/>
          <a:p>
            <a:r>
              <a:rPr lang="en-US" dirty="0">
                <a:solidFill>
                  <a:schemeClr val="tx2"/>
                </a:solidFill>
              </a:rPr>
              <a:t>Ask questions: </a:t>
            </a:r>
            <a:r>
              <a:rPr lang="en-US" dirty="0" err="1">
                <a:solidFill>
                  <a:schemeClr val="tx2"/>
                </a:solidFill>
              </a:rPr>
              <a:t>menti.com</a:t>
            </a:r>
            <a:r>
              <a:rPr lang="en-US" dirty="0">
                <a:solidFill>
                  <a:schemeClr val="tx2"/>
                </a:solidFill>
              </a:rPr>
              <a:t> </a:t>
            </a:r>
          </a:p>
          <a:p>
            <a:r>
              <a:rPr lang="en-US" dirty="0">
                <a:solidFill>
                  <a:schemeClr val="tx2"/>
                </a:solidFill>
              </a:rPr>
              <a:t>Code: 7201 0048</a:t>
            </a:r>
          </a:p>
        </p:txBody>
      </p:sp>
    </p:spTree>
    <p:extLst>
      <p:ext uri="{BB962C8B-B14F-4D97-AF65-F5344CB8AC3E}">
        <p14:creationId xmlns:p14="http://schemas.microsoft.com/office/powerpoint/2010/main" val="425999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iterate type="lt">
                                    <p:tmPct val="0"/>
                                  </p:iterate>
                                  <p:childTnLst>
                                    <p:animEffect transition="out" filter="fade">
                                      <p:cBhvr>
                                        <p:cTn id="6" dur="1000" tmFilter="0, 0; .2, .5; .8, .5; 1, 0"/>
                                        <p:tgtEl>
                                          <p:spTgt spid="83"/>
                                        </p:tgtEl>
                                      </p:cBhvr>
                                    </p:animEffect>
                                    <p:animScale>
                                      <p:cBhvr>
                                        <p:cTn id="7" dur="500" autoRev="1" fill="hold"/>
                                        <p:tgtEl>
                                          <p:spTgt spid="8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 grpId="0" animBg="1"/>
      <p:bldP spid="4" grpId="0" animBg="1"/>
      <p:bldP spid="4" grpId="1" animBg="1"/>
      <p:bldP spid="5" grpId="0" animBg="1"/>
      <p:bldP spid="5" grpId="1" animBg="1"/>
    </p:bldLst>
  </p:timing>
</p:sld>
</file>

<file path=ppt/theme/theme1.xml><?xml version="1.0" encoding="utf-8"?>
<a:theme xmlns:a="http://schemas.openxmlformats.org/drawingml/2006/main" name="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F083564A-2207-4647-8BE4-8FD103A87836}"/>
    </a:ext>
  </a:extLst>
</a:theme>
</file>

<file path=ppt/theme/theme2.xml><?xml version="1.0" encoding="utf-8"?>
<a:theme xmlns:a="http://schemas.openxmlformats.org/drawingml/2006/main" name="University of Bristol (Custom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2CA93492-6BF1-6943-AC27-762D379CC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05D75436A52549B7ED19092B2E07A8" ma:contentTypeVersion="16" ma:contentTypeDescription="Create a new document." ma:contentTypeScope="" ma:versionID="b4a12d028d0d35f855902b0273bea3d9">
  <xsd:schema xmlns:xsd="http://www.w3.org/2001/XMLSchema" xmlns:xs="http://www.w3.org/2001/XMLSchema" xmlns:p="http://schemas.microsoft.com/office/2006/metadata/properties" xmlns:ns2="73a3add5-6b09-4a56-9bc7-30af613c1337" xmlns:ns3="edb9d0e4-5370-4cfb-9e4e-bdf6de379f60" xmlns:ns4="d1cf97c3-d43a-41a1-b8e4-c0cfd6ebd5e1" targetNamespace="http://schemas.microsoft.com/office/2006/metadata/properties" ma:root="true" ma:fieldsID="eb69909cf4d4fa141250888533ddd8b3" ns2:_="" ns3:_="" ns4:_="">
    <xsd:import namespace="73a3add5-6b09-4a56-9bc7-30af613c1337"/>
    <xsd:import namespace="edb9d0e4-5370-4cfb-9e4e-bdf6de379f60"/>
    <xsd:import namespace="d1cf97c3-d43a-41a1-b8e4-c0cfd6ebd5e1"/>
    <xsd:element name="properties">
      <xsd:complexType>
        <xsd:sequence>
          <xsd:element name="documentManagement">
            <xsd:complexType>
              <xsd:all>
                <xsd:element ref="ns2:MediaServiceAutoTags" minOccurs="0"/>
                <xsd:element ref="ns2:MediaServiceOCR"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element ref="ns4:SharedWithUsers" minOccurs="0"/>
                <xsd:element ref="ns4: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a3add5-6b09-4a56-9bc7-30af613c1337" elementFormDefault="qualified">
    <xsd:import namespace="http://schemas.microsoft.com/office/2006/documentManagement/types"/>
    <xsd:import namespace="http://schemas.microsoft.com/office/infopath/2007/PartnerControls"/>
    <xsd:element name="MediaServiceAutoTags" ma:index="8" nillable="true" ma:displayName="Tags" ma:description="" ma:internalName="MediaServiceAutoTags" ma:readOnly="true">
      <xsd:simpleType>
        <xsd:restriction base="dms:Text"/>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d97a6e6-d1a5-4f5a-9617-3779127589de}" ma:internalName="TaxCatchAll" ma:showField="CatchAllData" ma:web="db58e496-3217-4c2e-99be-bae25f41cc0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cf97c3-d43a-41a1-b8e4-c0cfd6ebd5e1"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73a3add5-6b09-4a56-9bc7-30af613c133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3303F02-DE4E-417A-9784-5D54B9CC7C14}">
  <ds:schemaRefs>
    <ds:schemaRef ds:uri="http://schemas.microsoft.com/sharepoint/v3/contenttype/forms"/>
  </ds:schemaRefs>
</ds:datastoreItem>
</file>

<file path=customXml/itemProps2.xml><?xml version="1.0" encoding="utf-8"?>
<ds:datastoreItem xmlns:ds="http://schemas.openxmlformats.org/officeDocument/2006/customXml" ds:itemID="{20CFA5E8-031D-43BA-9F30-3D630F6BE6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a3add5-6b09-4a56-9bc7-30af613c1337"/>
    <ds:schemaRef ds:uri="edb9d0e4-5370-4cfb-9e4e-bdf6de379f60"/>
    <ds:schemaRef ds:uri="d1cf97c3-d43a-41a1-b8e4-c0cfd6ebd5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028FE9-68BF-412E-910D-75B363E82F19}">
  <ds:schemaRefs>
    <ds:schemaRef ds:uri="http://purl.org/dc/terms/"/>
    <ds:schemaRef ds:uri="edb9d0e4-5370-4cfb-9e4e-bdf6de379f60"/>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d1cf97c3-d43a-41a1-b8e4-c0cfd6ebd5e1"/>
    <ds:schemaRef ds:uri="73a3add5-6b09-4a56-9bc7-30af613c1337"/>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University of Bristol (Main URL)</Template>
  <TotalTime>4345</TotalTime>
  <Words>6566</Words>
  <Application>Microsoft Macintosh PowerPoint</Application>
  <PresentationFormat>On-screen Show (16:9)</PresentationFormat>
  <Paragraphs>853</Paragraphs>
  <Slides>35</Slides>
  <Notes>34</Notes>
  <HiddenSlides>8</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Aptos</vt:lpstr>
      <vt:lpstr>Arial</vt:lpstr>
      <vt:lpstr>Arial Black</vt:lpstr>
      <vt:lpstr>Calibri</vt:lpstr>
      <vt:lpstr>Cambria Math</vt:lpstr>
      <vt:lpstr>Courier New</vt:lpstr>
      <vt:lpstr>Wingdings</vt:lpstr>
      <vt:lpstr>University of Bristol (Main URL)</vt:lpstr>
      <vt:lpstr>University of Bristol (Custom URL)</vt:lpstr>
      <vt:lpstr>Backpropagation</vt:lpstr>
      <vt:lpstr>Recap</vt:lpstr>
      <vt:lpstr>PowerPoint Presentation</vt:lpstr>
      <vt:lpstr>What next?</vt:lpstr>
      <vt:lpstr>Objectives</vt:lpstr>
      <vt:lpstr>Computational Graphs</vt:lpstr>
      <vt:lpstr>The Forward Pass</vt:lpstr>
      <vt:lpstr>Backpropagation</vt:lpstr>
      <vt:lpstr>Backpropagation</vt:lpstr>
      <vt:lpstr>Backpropagation</vt:lpstr>
      <vt:lpstr>Backpropagation</vt:lpstr>
      <vt:lpstr>Backpropagation</vt:lpstr>
      <vt:lpstr>Backpropagation</vt:lpstr>
      <vt:lpstr>Backpropagation</vt:lpstr>
      <vt:lpstr>Your turn!</vt:lpstr>
      <vt:lpstr>Vectorised…</vt:lpstr>
      <vt:lpstr>Vectorised…</vt:lpstr>
      <vt:lpstr>Vectorised…</vt:lpstr>
      <vt:lpstr>Vectorised…</vt:lpstr>
      <vt:lpstr>Vectorised…</vt:lpstr>
      <vt:lpstr>Vectorised…</vt:lpstr>
      <vt:lpstr>Vectorised…</vt:lpstr>
      <vt:lpstr>Vectorised…</vt:lpstr>
      <vt:lpstr>Vectorised…</vt:lpstr>
      <vt:lpstr>Vectorised…</vt:lpstr>
      <vt:lpstr>Coding</vt:lpstr>
      <vt:lpstr>Coding</vt:lpstr>
      <vt:lpstr>Application</vt:lpstr>
      <vt:lpstr>Backpropagation: where did it come from?</vt:lpstr>
      <vt:lpstr>Recommended Reading List </vt:lpstr>
      <vt:lpstr>Drawbacks</vt:lpstr>
      <vt:lpstr>Drawbacks</vt:lpstr>
      <vt:lpstr>A Look Back At Our Objectives</vt:lpstr>
      <vt:lpstr>Before you go</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Lee-Warren</dc:creator>
  <cp:lastModifiedBy>Gabriella Miles</cp:lastModifiedBy>
  <cp:revision>71</cp:revision>
  <dcterms:created xsi:type="dcterms:W3CDTF">2022-10-18T14:37:12Z</dcterms:created>
  <dcterms:modified xsi:type="dcterms:W3CDTF">2024-12-03T07:03:16Z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0x0101001B05D75436A52549B7ED19092B2E07A8</vt:lpwstr>
  </property>
  <property fmtid="{D5CDD505-2E9C-101B-9397-08002B2CF9AE}" pid="3" name="MediaServiceImageTags">
    <vt:lpwstr/>
  </property>
</Properties>
</file>